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94" r:id="rId2"/>
    <p:sldId id="269" r:id="rId3"/>
    <p:sldId id="257" r:id="rId4"/>
    <p:sldId id="305" r:id="rId5"/>
    <p:sldId id="304" r:id="rId6"/>
    <p:sldId id="258" r:id="rId7"/>
    <p:sldId id="259" r:id="rId8"/>
    <p:sldId id="293" r:id="rId9"/>
    <p:sldId id="260" r:id="rId10"/>
    <p:sldId id="298" r:id="rId11"/>
    <p:sldId id="261" r:id="rId12"/>
    <p:sldId id="262" r:id="rId13"/>
    <p:sldId id="299" r:id="rId14"/>
    <p:sldId id="297" r:id="rId15"/>
    <p:sldId id="263" r:id="rId16"/>
    <p:sldId id="265" r:id="rId17"/>
    <p:sldId id="266" r:id="rId18"/>
    <p:sldId id="267" r:id="rId19"/>
    <p:sldId id="268" r:id="rId20"/>
    <p:sldId id="301" r:id="rId21"/>
    <p:sldId id="303" r:id="rId22"/>
    <p:sldId id="273" r:id="rId23"/>
    <p:sldId id="274" r:id="rId24"/>
    <p:sldId id="275" r:id="rId25"/>
    <p:sldId id="276" r:id="rId26"/>
    <p:sldId id="277" r:id="rId27"/>
    <p:sldId id="278" r:id="rId28"/>
    <p:sldId id="279" r:id="rId29"/>
    <p:sldId id="280" r:id="rId30"/>
    <p:sldId id="281" r:id="rId31"/>
    <p:sldId id="283" r:id="rId32"/>
    <p:sldId id="284" r:id="rId33"/>
    <p:sldId id="285" r:id="rId34"/>
    <p:sldId id="286" r:id="rId35"/>
    <p:sldId id="287" r:id="rId36"/>
    <p:sldId id="288" r:id="rId37"/>
    <p:sldId id="289" r:id="rId38"/>
    <p:sldId id="290" r:id="rId39"/>
    <p:sldId id="291" r:id="rId40"/>
    <p:sldId id="300" r:id="rId41"/>
    <p:sldId id="272" r:id="rId42"/>
    <p:sldId id="295" r:id="rId43"/>
    <p:sldId id="29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816" y="210"/>
      </p:cViewPr>
      <p:guideLst>
        <p:guide orient="horz" pos="2160"/>
        <p:guide pos="288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38B1B-8B57-46F1-ABC5-94C9561F05E6}" type="datetimeFigureOut">
              <a:rPr lang="en-US" smtClean="0"/>
              <a:t>8/17/2017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F54705-EE45-4910-96AF-8C1E406F1254}" type="slidenum">
              <a:rPr lang="en-US" smtClean="0"/>
              <a:t>‹#›</a:t>
            </a:fld>
            <a:endParaRPr lang="en-US"/>
          </a:p>
        </p:txBody>
      </p:sp>
    </p:spTree>
    <p:extLst>
      <p:ext uri="{BB962C8B-B14F-4D97-AF65-F5344CB8AC3E}">
        <p14:creationId xmlns:p14="http://schemas.microsoft.com/office/powerpoint/2010/main" val="1835116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F54705-EE45-4910-96AF-8C1E406F1254}" type="slidenum">
              <a:rPr lang="en-US" smtClean="0"/>
              <a:t>25</a:t>
            </a:fld>
            <a:endParaRPr lang="en-US"/>
          </a:p>
        </p:txBody>
      </p:sp>
    </p:spTree>
    <p:extLst>
      <p:ext uri="{BB962C8B-B14F-4D97-AF65-F5344CB8AC3E}">
        <p14:creationId xmlns:p14="http://schemas.microsoft.com/office/powerpoint/2010/main" val="1647816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C45A8B9-5501-4035-A3AD-0D1B96276BEF}"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3B701-2ACC-4AA7-88A9-64F468D04014}"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45A8B9-5501-4035-A3AD-0D1B96276BEF}"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3B701-2ACC-4AA7-88A9-64F468D0401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45A8B9-5501-4035-A3AD-0D1B96276BEF}"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3B701-2ACC-4AA7-88A9-64F468D0401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45A8B9-5501-4035-A3AD-0D1B96276BEF}"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3B701-2ACC-4AA7-88A9-64F468D0401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45A8B9-5501-4035-A3AD-0D1B96276BEF}"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3B701-2ACC-4AA7-88A9-64F468D04014}"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45A8B9-5501-4035-A3AD-0D1B96276BEF}"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3B701-2ACC-4AA7-88A9-64F468D0401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C45A8B9-5501-4035-A3AD-0D1B96276BEF}" type="datetimeFigureOut">
              <a:rPr lang="en-US" smtClean="0"/>
              <a:t>8/17/2017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B3B701-2ACC-4AA7-88A9-64F468D04014}"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45A8B9-5501-4035-A3AD-0D1B96276BEF}" type="datetimeFigureOut">
              <a:rPr lang="en-US" smtClean="0"/>
              <a:t>8/17/2017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B3B701-2ACC-4AA7-88A9-64F468D0401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45A8B9-5501-4035-A3AD-0D1B96276BEF}" type="datetimeFigureOut">
              <a:rPr lang="en-US" smtClean="0"/>
              <a:t>8/17/2017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B3B701-2ACC-4AA7-88A9-64F468D0401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45A8B9-5501-4035-A3AD-0D1B96276BEF}"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3B701-2ACC-4AA7-88A9-64F468D04014}"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45A8B9-5501-4035-A3AD-0D1B96276BEF}"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3B701-2ACC-4AA7-88A9-64F468D0401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C45A8B9-5501-4035-A3AD-0D1B96276BEF}" type="datetimeFigureOut">
              <a:rPr lang="en-US" smtClean="0"/>
              <a:t>8/17/2017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8B3B701-2ACC-4AA7-88A9-64F468D04014}" type="slidenum">
              <a:rPr lang="en-US" smtClean="0"/>
              <a:t>‹#›</a:t>
            </a:fld>
            <a:endParaRPr lang="en-US"/>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77200" y="6172200"/>
            <a:ext cx="741891" cy="46482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echo4.bluehornet.com/ct/93739994:75KY93bN4:m:1:3017097624:52B29AEA9795C262A59168741174E6EE:r" TargetMode="External"/><Relationship Id="rId2" Type="http://schemas.openxmlformats.org/officeDocument/2006/relationships/hyperlink" Target="http://echo4.bluehornet.com/ct/93739993:75KY93bN4:m:1:3017097624:52B29AEA9795C262A59168741174E6EE:r" TargetMode="External"/><Relationship Id="rId1" Type="http://schemas.openxmlformats.org/officeDocument/2006/relationships/slideLayout" Target="../slideLayouts/slideLayout7.xml"/><Relationship Id="rId4" Type="http://schemas.openxmlformats.org/officeDocument/2006/relationships/hyperlink" Target="mailto:TraumaQuality@facs.org"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71600"/>
            <a:ext cx="9144000" cy="1927225"/>
          </a:xfrm>
        </p:spPr>
        <p:txBody>
          <a:bodyPr/>
          <a:lstStyle/>
          <a:p>
            <a:pPr algn="ctr"/>
            <a:r>
              <a:rPr lang="en-US" sz="3200" dirty="0" smtClean="0"/>
              <a:t>GEORGIA </a:t>
            </a:r>
            <a:r>
              <a:rPr lang="en-US" sz="3200" dirty="0" err="1" smtClean="0"/>
              <a:t>TQIp</a:t>
            </a:r>
            <a:r>
              <a:rPr lang="en-US" sz="3200" dirty="0" smtClean="0"/>
              <a:t> collaborative</a:t>
            </a:r>
            <a:br>
              <a:rPr lang="en-US" sz="3200" dirty="0" smtClean="0"/>
            </a:br>
            <a:r>
              <a:rPr lang="en-US" sz="3200" dirty="0" smtClean="0"/>
              <a:t/>
            </a:r>
            <a:br>
              <a:rPr lang="en-US" sz="3200" dirty="0" smtClean="0"/>
            </a:br>
            <a:r>
              <a:rPr lang="en-US" sz="2800" i="1" dirty="0" smtClean="0"/>
              <a:t>sneak peek</a:t>
            </a:r>
            <a:r>
              <a:rPr lang="en-US" sz="2800" dirty="0" smtClean="0"/>
              <a:t>: the new data submission reports</a:t>
            </a:r>
            <a:r>
              <a:rPr lang="en-US" sz="3200" dirty="0" smtClean="0"/>
              <a:t/>
            </a:r>
            <a:br>
              <a:rPr lang="en-US" sz="3200" dirty="0" smtClean="0"/>
            </a:br>
            <a:endParaRPr lang="en-US" sz="3200" dirty="0"/>
          </a:p>
        </p:txBody>
      </p:sp>
      <p:sp>
        <p:nvSpPr>
          <p:cNvPr id="3" name="Subtitle 2"/>
          <p:cNvSpPr>
            <a:spLocks noGrp="1"/>
          </p:cNvSpPr>
          <p:nvPr>
            <p:ph type="subTitle" idx="1"/>
          </p:nvPr>
        </p:nvSpPr>
        <p:spPr>
          <a:xfrm>
            <a:off x="685800" y="3505200"/>
            <a:ext cx="7924800" cy="1752600"/>
          </a:xfrm>
        </p:spPr>
        <p:txBody>
          <a:bodyPr>
            <a:normAutofit/>
          </a:bodyPr>
          <a:lstStyle/>
          <a:p>
            <a:r>
              <a:rPr lang="en-US" dirty="0" smtClean="0"/>
              <a:t>Amy </a:t>
            </a:r>
            <a:r>
              <a:rPr lang="en-US" dirty="0" err="1" smtClean="0"/>
              <a:t>Svestka</a:t>
            </a:r>
            <a:r>
              <a:rPr lang="en-US" dirty="0" smtClean="0"/>
              <a:t>, BA, EMT, CSTR</a:t>
            </a:r>
          </a:p>
          <a:p>
            <a:r>
              <a:rPr lang="en-US" dirty="0" smtClean="0"/>
              <a:t>Program Manager, TQIP Data Quality</a:t>
            </a:r>
          </a:p>
          <a:p>
            <a:r>
              <a:rPr lang="en-US" dirty="0" smtClean="0"/>
              <a:t>American College of Surgeons, Committee on Trauma</a:t>
            </a:r>
          </a:p>
          <a:p>
            <a:endParaRPr lang="en-US" dirty="0"/>
          </a:p>
        </p:txBody>
      </p:sp>
    </p:spTree>
    <p:extLst>
      <p:ext uri="{BB962C8B-B14F-4D97-AF65-F5344CB8AC3E}">
        <p14:creationId xmlns:p14="http://schemas.microsoft.com/office/powerpoint/2010/main" val="3144274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362200"/>
            <a:ext cx="8534399" cy="2200275"/>
          </a:xfrm>
        </p:spPr>
        <p:txBody>
          <a:bodyPr>
            <a:normAutofit fontScale="90000"/>
          </a:bodyPr>
          <a:lstStyle/>
          <a:p>
            <a:r>
              <a:rPr lang="en-US" dirty="0"/>
              <a:t>Validation Summary Report</a:t>
            </a:r>
            <a:br>
              <a:rPr lang="en-US" dirty="0"/>
            </a:br>
            <a:endParaRPr lang="en-US" dirty="0"/>
          </a:p>
        </p:txBody>
      </p:sp>
      <p:sp>
        <p:nvSpPr>
          <p:cNvPr id="3" name="Conten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3717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15" y="990600"/>
            <a:ext cx="9067800" cy="4310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7873" y="3657600"/>
            <a:ext cx="2675327" cy="148397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730667" y="2739080"/>
            <a:ext cx="6395747" cy="133569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30667" y="1811293"/>
            <a:ext cx="2603333" cy="95278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873" y="1905000"/>
            <a:ext cx="2675327" cy="1752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573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047717" cy="4291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5400000">
            <a:off x="788260" y="4098080"/>
            <a:ext cx="489204" cy="21784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 name="Rectangle 5"/>
          <p:cNvSpPr/>
          <p:nvPr/>
        </p:nvSpPr>
        <p:spPr>
          <a:xfrm>
            <a:off x="2684584" y="4343399"/>
            <a:ext cx="6307015" cy="10287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3962400"/>
            <a:ext cx="2684584" cy="14097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787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362200"/>
            <a:ext cx="9144000" cy="2200275"/>
          </a:xfrm>
        </p:spPr>
        <p:txBody>
          <a:bodyPr>
            <a:normAutofit fontScale="90000"/>
          </a:bodyPr>
          <a:lstStyle/>
          <a:p>
            <a:pPr algn="ctr"/>
            <a:r>
              <a:rPr lang="en-US" sz="4700" dirty="0" smtClean="0"/>
              <a:t>The new Submission frequency Report</a:t>
            </a:r>
            <a:br>
              <a:rPr lang="en-US" sz="4700" dirty="0" smtClean="0"/>
            </a:br>
            <a:r>
              <a:rPr lang="en-US" sz="4700" dirty="0" smtClean="0"/>
              <a:t/>
            </a:r>
            <a:br>
              <a:rPr lang="en-US" sz="4700" dirty="0" smtClean="0"/>
            </a:br>
            <a:r>
              <a:rPr lang="en-US" sz="4700" dirty="0" smtClean="0"/>
              <a:t>features</a:t>
            </a:r>
            <a:r>
              <a:rPr lang="en-US" dirty="0"/>
              <a:t/>
            </a:r>
            <a:br>
              <a:rPr lang="en-US" dirty="0"/>
            </a:br>
            <a:endParaRPr lang="en-US" dirty="0"/>
          </a:p>
        </p:txBody>
      </p:sp>
      <p:sp>
        <p:nvSpPr>
          <p:cNvPr id="3" name="Conten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7210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8" y="1196410"/>
            <a:ext cx="9058542" cy="3800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rot="5400000">
            <a:off x="245320" y="2345480"/>
            <a:ext cx="489204" cy="21784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 name="Rectangle 3"/>
          <p:cNvSpPr/>
          <p:nvPr/>
        </p:nvSpPr>
        <p:spPr>
          <a:xfrm>
            <a:off x="2514600" y="1487830"/>
            <a:ext cx="5029200" cy="255077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400800" y="4038600"/>
            <a:ext cx="2667000" cy="96657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6156198" y="1600200"/>
            <a:ext cx="489204" cy="21784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94003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20" y="914398"/>
            <a:ext cx="9144001" cy="426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rot="5400000">
            <a:off x="92920" y="2938852"/>
            <a:ext cx="489204" cy="21784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5" name="Rectangle 4"/>
          <p:cNvSpPr/>
          <p:nvPr/>
        </p:nvSpPr>
        <p:spPr>
          <a:xfrm>
            <a:off x="2286000" y="1487830"/>
            <a:ext cx="5029200" cy="255077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93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58" y="533400"/>
            <a:ext cx="9143999" cy="4424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rot="5400000">
            <a:off x="16720" y="4072485"/>
            <a:ext cx="489204" cy="21784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 name="TextBox 1"/>
          <p:cNvSpPr txBox="1"/>
          <p:nvPr/>
        </p:nvSpPr>
        <p:spPr>
          <a:xfrm>
            <a:off x="43789" y="5029200"/>
            <a:ext cx="9113741" cy="369332"/>
          </a:xfrm>
          <a:prstGeom prst="rect">
            <a:avLst/>
          </a:prstGeom>
          <a:noFill/>
        </p:spPr>
        <p:txBody>
          <a:bodyPr wrap="square" rtlCol="0">
            <a:spAutoFit/>
          </a:bodyPr>
          <a:lstStyle/>
          <a:p>
            <a:pPr algn="ctr"/>
            <a:r>
              <a:rPr lang="en-US" dirty="0" smtClean="0"/>
              <a:t>Percent of patients in the file with that specific complication</a:t>
            </a:r>
            <a:endParaRPr lang="en-US" dirty="0"/>
          </a:p>
        </p:txBody>
      </p:sp>
      <p:sp>
        <p:nvSpPr>
          <p:cNvPr id="5" name="Rectangle 4"/>
          <p:cNvSpPr/>
          <p:nvPr/>
        </p:nvSpPr>
        <p:spPr>
          <a:xfrm>
            <a:off x="7374540" y="990600"/>
            <a:ext cx="457200" cy="2667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010400" y="990600"/>
            <a:ext cx="374822" cy="2667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332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18" y="609600"/>
            <a:ext cx="9047582" cy="546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a:off x="5638800" y="1219200"/>
            <a:ext cx="489204" cy="21784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 name="Rectangle 3"/>
          <p:cNvSpPr/>
          <p:nvPr/>
        </p:nvSpPr>
        <p:spPr>
          <a:xfrm>
            <a:off x="4495800" y="4648199"/>
            <a:ext cx="4495800" cy="144393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836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1"/>
            <a:ext cx="9099344" cy="5172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38200" y="2137260"/>
            <a:ext cx="6324600" cy="30114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5562600" y="2133600"/>
            <a:ext cx="489204" cy="21784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5" name="Rectangle 4"/>
          <p:cNvSpPr/>
          <p:nvPr/>
        </p:nvSpPr>
        <p:spPr>
          <a:xfrm>
            <a:off x="30892" y="5257799"/>
            <a:ext cx="2559908" cy="9810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0160" y="5486400"/>
            <a:ext cx="2550640" cy="1524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198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9" y="1219200"/>
            <a:ext cx="9115101" cy="423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5104288" y="4767878"/>
            <a:ext cx="489204" cy="21784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5" name="Right Arrow 4"/>
          <p:cNvSpPr/>
          <p:nvPr/>
        </p:nvSpPr>
        <p:spPr>
          <a:xfrm>
            <a:off x="1752600" y="4876800"/>
            <a:ext cx="489204" cy="21784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262950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r>
              <a:rPr lang="en-US" dirty="0" smtClean="0"/>
              <a:t>2018 NTDS DATA DICTIONARY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51394696"/>
              </p:ext>
            </p:extLst>
          </p:nvPr>
        </p:nvGraphicFramePr>
        <p:xfrm>
          <a:off x="3657600" y="3276600"/>
          <a:ext cx="5334000" cy="1576457"/>
        </p:xfrm>
        <a:graphic>
          <a:graphicData uri="http://schemas.openxmlformats.org/drawingml/2006/table">
            <a:tbl>
              <a:tblPr>
                <a:tableStyleId>{5C22544A-7EE6-4342-B048-85BDC9FD1C3A}</a:tableStyleId>
              </a:tblPr>
              <a:tblGrid>
                <a:gridCol w="480812"/>
                <a:gridCol w="570962"/>
                <a:gridCol w="1352282"/>
                <a:gridCol w="751268"/>
                <a:gridCol w="2178676"/>
              </a:tblGrid>
              <a:tr h="318155">
                <a:tc>
                  <a:txBody>
                    <a:bodyPr/>
                    <a:lstStyle/>
                    <a:p>
                      <a:pPr algn="l" fontAlgn="t"/>
                      <a:r>
                        <a:rPr lang="en-US" sz="900" u="none" strike="noStrike" dirty="0">
                          <a:effectLst/>
                        </a:rPr>
                        <a:t>Change Date</a:t>
                      </a:r>
                      <a:endParaRPr lang="en-US" sz="900" b="1" i="0" u="none" strike="noStrike" dirty="0">
                        <a:solidFill>
                          <a:srgbClr val="000000"/>
                        </a:solidFill>
                        <a:effectLst/>
                        <a:latin typeface="Calibri"/>
                      </a:endParaRPr>
                    </a:p>
                  </a:txBody>
                  <a:tcPr marL="7954" marR="7954" marT="7954" marB="0"/>
                </a:tc>
                <a:tc>
                  <a:txBody>
                    <a:bodyPr/>
                    <a:lstStyle/>
                    <a:p>
                      <a:pPr algn="l" fontAlgn="t"/>
                      <a:r>
                        <a:rPr lang="en-US" sz="900" u="none" strike="noStrike" dirty="0">
                          <a:effectLst/>
                        </a:rPr>
                        <a:t>Admission Year</a:t>
                      </a:r>
                      <a:endParaRPr lang="en-US" sz="900" b="1" i="0" u="none" strike="noStrike" dirty="0">
                        <a:solidFill>
                          <a:srgbClr val="000000"/>
                        </a:solidFill>
                        <a:effectLst/>
                        <a:latin typeface="Calibri"/>
                      </a:endParaRPr>
                    </a:p>
                  </a:txBody>
                  <a:tcPr marL="7954" marR="7954" marT="7954" marB="0"/>
                </a:tc>
                <a:tc>
                  <a:txBody>
                    <a:bodyPr/>
                    <a:lstStyle/>
                    <a:p>
                      <a:pPr algn="l" fontAlgn="t"/>
                      <a:r>
                        <a:rPr lang="en-US" sz="900" u="none" strike="noStrike" dirty="0">
                          <a:effectLst/>
                        </a:rPr>
                        <a:t>Field Name</a:t>
                      </a:r>
                      <a:endParaRPr lang="en-US" sz="900" b="1" i="0" u="none" strike="noStrike" dirty="0">
                        <a:solidFill>
                          <a:srgbClr val="000000"/>
                        </a:solidFill>
                        <a:effectLst/>
                        <a:latin typeface="Calibri"/>
                      </a:endParaRPr>
                    </a:p>
                  </a:txBody>
                  <a:tcPr marL="7954" marR="7954" marT="7954" marB="0"/>
                </a:tc>
                <a:tc>
                  <a:txBody>
                    <a:bodyPr/>
                    <a:lstStyle/>
                    <a:p>
                      <a:pPr algn="l" fontAlgn="t"/>
                      <a:r>
                        <a:rPr lang="en-US" sz="900" u="none" strike="noStrike">
                          <a:effectLst/>
                        </a:rPr>
                        <a:t>Change Location</a:t>
                      </a:r>
                      <a:endParaRPr lang="en-US" sz="900" b="1" i="0" u="none" strike="noStrike">
                        <a:solidFill>
                          <a:srgbClr val="000000"/>
                        </a:solidFill>
                        <a:effectLst/>
                        <a:latin typeface="Calibri"/>
                      </a:endParaRPr>
                    </a:p>
                  </a:txBody>
                  <a:tcPr marL="7954" marR="7954" marT="7954" marB="0"/>
                </a:tc>
                <a:tc>
                  <a:txBody>
                    <a:bodyPr/>
                    <a:lstStyle/>
                    <a:p>
                      <a:pPr algn="l" fontAlgn="t"/>
                      <a:r>
                        <a:rPr lang="en-US" sz="900" u="none" strike="noStrike">
                          <a:effectLst/>
                        </a:rPr>
                        <a:t>Change Text</a:t>
                      </a:r>
                      <a:endParaRPr lang="en-US" sz="900" b="1" i="0" u="none" strike="noStrike">
                        <a:solidFill>
                          <a:srgbClr val="000000"/>
                        </a:solidFill>
                        <a:effectLst/>
                        <a:latin typeface="Calibri"/>
                      </a:endParaRPr>
                    </a:p>
                  </a:txBody>
                  <a:tcPr marL="7954" marR="7954" marT="7954" marB="0"/>
                </a:tc>
              </a:tr>
              <a:tr h="477232">
                <a:tc>
                  <a:txBody>
                    <a:bodyPr/>
                    <a:lstStyle/>
                    <a:p>
                      <a:pPr algn="l" fontAlgn="t"/>
                      <a:r>
                        <a:rPr lang="en-US" sz="900" u="none" strike="noStrike">
                          <a:effectLst/>
                        </a:rPr>
                        <a:t>Jul-17</a:t>
                      </a:r>
                      <a:endParaRPr lang="en-US" sz="900" b="0" i="0" u="none" strike="noStrike">
                        <a:solidFill>
                          <a:srgbClr val="000000"/>
                        </a:solidFill>
                        <a:effectLst/>
                        <a:latin typeface="Calibri"/>
                      </a:endParaRPr>
                    </a:p>
                  </a:txBody>
                  <a:tcPr marL="7954" marR="7954" marT="7954" marB="0"/>
                </a:tc>
                <a:tc>
                  <a:txBody>
                    <a:bodyPr/>
                    <a:lstStyle/>
                    <a:p>
                      <a:pPr algn="l" fontAlgn="t"/>
                      <a:r>
                        <a:rPr lang="en-US" sz="900" u="none" strike="noStrike" dirty="0">
                          <a:effectLst/>
                        </a:rPr>
                        <a:t>2018</a:t>
                      </a:r>
                      <a:endParaRPr lang="en-US" sz="900" b="0" i="0" u="none" strike="noStrike" dirty="0">
                        <a:solidFill>
                          <a:srgbClr val="000000"/>
                        </a:solidFill>
                        <a:effectLst/>
                        <a:latin typeface="Calibri"/>
                      </a:endParaRPr>
                    </a:p>
                  </a:txBody>
                  <a:tcPr marL="7954" marR="7954" marT="7954" marB="0"/>
                </a:tc>
                <a:tc>
                  <a:txBody>
                    <a:bodyPr/>
                    <a:lstStyle/>
                    <a:p>
                      <a:pPr algn="l" fontAlgn="t"/>
                      <a:r>
                        <a:rPr lang="en-US" sz="900" u="none" strike="noStrike" dirty="0">
                          <a:effectLst/>
                        </a:rPr>
                        <a:t>Hospital Complications</a:t>
                      </a:r>
                      <a:endParaRPr lang="en-US" sz="900" b="0" i="0" u="none" strike="noStrike" dirty="0">
                        <a:solidFill>
                          <a:srgbClr val="000000"/>
                        </a:solidFill>
                        <a:effectLst/>
                        <a:latin typeface="Calibri"/>
                      </a:endParaRPr>
                    </a:p>
                  </a:txBody>
                  <a:tcPr marL="7954" marR="7954" marT="7954" marB="0"/>
                </a:tc>
                <a:tc>
                  <a:txBody>
                    <a:bodyPr/>
                    <a:lstStyle/>
                    <a:p>
                      <a:pPr algn="l" fontAlgn="t"/>
                      <a:r>
                        <a:rPr lang="en-US" sz="900" u="none" strike="noStrike" dirty="0">
                          <a:effectLst/>
                        </a:rPr>
                        <a:t>Additional Information</a:t>
                      </a:r>
                      <a:endParaRPr lang="en-US" sz="900" b="0" i="0" u="none" strike="noStrike" dirty="0">
                        <a:solidFill>
                          <a:srgbClr val="000000"/>
                        </a:solidFill>
                        <a:effectLst/>
                        <a:latin typeface="Calibri"/>
                      </a:endParaRPr>
                    </a:p>
                  </a:txBody>
                  <a:tcPr marL="7954" marR="7954" marT="7954" marB="0"/>
                </a:tc>
                <a:tc>
                  <a:txBody>
                    <a:bodyPr/>
                    <a:lstStyle/>
                    <a:p>
                      <a:pPr algn="l" fontAlgn="t"/>
                      <a:r>
                        <a:rPr lang="en-US" sz="900" u="none" strike="noStrike">
                          <a:effectLst/>
                        </a:rPr>
                        <a:t>Removed:  For all Hospital Complications that follow the CDC definition [e.g., VAP, CAUTI, CLABSI, Osteomyelitis] always use the most recent definition provided by the CDC.</a:t>
                      </a:r>
                      <a:endParaRPr lang="en-US" sz="900" b="0" i="0" u="none" strike="noStrike">
                        <a:solidFill>
                          <a:srgbClr val="000000"/>
                        </a:solidFill>
                        <a:effectLst/>
                        <a:latin typeface="Calibri"/>
                      </a:endParaRPr>
                    </a:p>
                  </a:txBody>
                  <a:tcPr marL="7954" marR="7954" marT="7954" marB="0"/>
                </a:tc>
              </a:tr>
              <a:tr h="159077">
                <a:tc>
                  <a:txBody>
                    <a:bodyPr/>
                    <a:lstStyle/>
                    <a:p>
                      <a:pPr algn="l" fontAlgn="t"/>
                      <a:r>
                        <a:rPr lang="en-US" sz="900" u="none" strike="noStrike">
                          <a:effectLst/>
                        </a:rPr>
                        <a:t>Jul-17</a:t>
                      </a:r>
                      <a:endParaRPr lang="en-US" sz="900" b="0" i="0" u="none" strike="noStrike">
                        <a:solidFill>
                          <a:srgbClr val="000000"/>
                        </a:solidFill>
                        <a:effectLst/>
                        <a:latin typeface="Calibri"/>
                      </a:endParaRPr>
                    </a:p>
                  </a:txBody>
                  <a:tcPr marL="7954" marR="7954" marT="7954" marB="0"/>
                </a:tc>
                <a:tc>
                  <a:txBody>
                    <a:bodyPr/>
                    <a:lstStyle/>
                    <a:p>
                      <a:pPr algn="l" fontAlgn="t"/>
                      <a:r>
                        <a:rPr lang="en-US" sz="900" u="none" strike="noStrike">
                          <a:effectLst/>
                        </a:rPr>
                        <a:t>2018</a:t>
                      </a:r>
                      <a:endParaRPr lang="en-US" sz="900" b="0" i="0" u="none" strike="noStrike">
                        <a:solidFill>
                          <a:srgbClr val="000000"/>
                        </a:solidFill>
                        <a:effectLst/>
                        <a:latin typeface="Calibri"/>
                      </a:endParaRPr>
                    </a:p>
                  </a:txBody>
                  <a:tcPr marL="7954" marR="7954" marT="7954" marB="0"/>
                </a:tc>
                <a:tc>
                  <a:txBody>
                    <a:bodyPr/>
                    <a:lstStyle/>
                    <a:p>
                      <a:pPr algn="l" fontAlgn="t"/>
                      <a:r>
                        <a:rPr lang="en-US" sz="900" u="none" strike="noStrike" dirty="0">
                          <a:effectLst/>
                        </a:rPr>
                        <a:t>Appendix 1:  Facility Dataset</a:t>
                      </a:r>
                      <a:endParaRPr lang="en-US" sz="900" b="0" i="0" u="none" strike="noStrike" dirty="0">
                        <a:solidFill>
                          <a:srgbClr val="000000"/>
                        </a:solidFill>
                        <a:effectLst/>
                        <a:latin typeface="Calibri"/>
                      </a:endParaRPr>
                    </a:p>
                  </a:txBody>
                  <a:tcPr marL="7954" marR="7954" marT="7954" marB="0"/>
                </a:tc>
                <a:tc>
                  <a:txBody>
                    <a:bodyPr/>
                    <a:lstStyle/>
                    <a:p>
                      <a:pPr algn="l" fontAlgn="t"/>
                      <a:r>
                        <a:rPr lang="en-US" sz="900" u="none" strike="noStrike" dirty="0">
                          <a:effectLst/>
                        </a:rPr>
                        <a:t>Retired</a:t>
                      </a:r>
                      <a:endParaRPr lang="en-US" sz="900" b="0" i="0" u="none" strike="noStrike" dirty="0">
                        <a:solidFill>
                          <a:srgbClr val="000000"/>
                        </a:solidFill>
                        <a:effectLst/>
                        <a:latin typeface="Calibri"/>
                      </a:endParaRPr>
                    </a:p>
                  </a:txBody>
                  <a:tcPr marL="7954" marR="7954" marT="7954" marB="0"/>
                </a:tc>
                <a:tc>
                  <a:txBody>
                    <a:bodyPr/>
                    <a:lstStyle/>
                    <a:p>
                      <a:pPr algn="l" fontAlgn="t"/>
                      <a:endParaRPr lang="en-US" sz="900" b="0" i="0" u="none" strike="noStrike">
                        <a:solidFill>
                          <a:srgbClr val="000000"/>
                        </a:solidFill>
                        <a:effectLst/>
                        <a:latin typeface="Calibri"/>
                      </a:endParaRPr>
                    </a:p>
                  </a:txBody>
                  <a:tcPr marL="7954" marR="7954" marT="7954" marB="0"/>
                </a:tc>
              </a:tr>
              <a:tr h="159077">
                <a:tc>
                  <a:txBody>
                    <a:bodyPr/>
                    <a:lstStyle/>
                    <a:p>
                      <a:pPr algn="l" fontAlgn="t"/>
                      <a:r>
                        <a:rPr lang="en-US" sz="900" u="none" strike="noStrike">
                          <a:effectLst/>
                        </a:rPr>
                        <a:t>Jul-17</a:t>
                      </a:r>
                      <a:endParaRPr lang="en-US" sz="900" b="0" i="0" u="none" strike="noStrike">
                        <a:solidFill>
                          <a:srgbClr val="000000"/>
                        </a:solidFill>
                        <a:effectLst/>
                        <a:latin typeface="Calibri"/>
                      </a:endParaRPr>
                    </a:p>
                  </a:txBody>
                  <a:tcPr marL="7954" marR="7954" marT="7954" marB="0"/>
                </a:tc>
                <a:tc>
                  <a:txBody>
                    <a:bodyPr/>
                    <a:lstStyle/>
                    <a:p>
                      <a:pPr algn="l" fontAlgn="t"/>
                      <a:r>
                        <a:rPr lang="en-US" sz="900" u="none" strike="noStrike" dirty="0">
                          <a:effectLst/>
                        </a:rPr>
                        <a:t>2018</a:t>
                      </a:r>
                      <a:endParaRPr lang="en-US" sz="900" b="0" i="0" u="none" strike="noStrike" dirty="0">
                        <a:solidFill>
                          <a:srgbClr val="000000"/>
                        </a:solidFill>
                        <a:effectLst/>
                        <a:latin typeface="Calibri"/>
                      </a:endParaRPr>
                    </a:p>
                  </a:txBody>
                  <a:tcPr marL="7954" marR="7954" marT="7954" marB="0"/>
                </a:tc>
                <a:tc>
                  <a:txBody>
                    <a:bodyPr/>
                    <a:lstStyle/>
                    <a:p>
                      <a:pPr algn="l" fontAlgn="t"/>
                      <a:r>
                        <a:rPr lang="en-US" sz="900" u="none" strike="noStrike">
                          <a:effectLst/>
                        </a:rPr>
                        <a:t>Appendix 1:  Acount Center</a:t>
                      </a:r>
                      <a:endParaRPr lang="en-US" sz="900" b="0" i="0" u="none" strike="noStrike">
                        <a:solidFill>
                          <a:srgbClr val="000000"/>
                        </a:solidFill>
                        <a:effectLst/>
                        <a:latin typeface="Calibri"/>
                      </a:endParaRPr>
                    </a:p>
                  </a:txBody>
                  <a:tcPr marL="7954" marR="7954" marT="7954" marB="0"/>
                </a:tc>
                <a:tc>
                  <a:txBody>
                    <a:bodyPr/>
                    <a:lstStyle/>
                    <a:p>
                      <a:pPr algn="l" fontAlgn="t"/>
                      <a:r>
                        <a:rPr lang="en-US" sz="900" u="none" strike="noStrike">
                          <a:effectLst/>
                        </a:rPr>
                        <a:t>New</a:t>
                      </a:r>
                      <a:endParaRPr lang="en-US" sz="900" b="0" i="0" u="none" strike="noStrike">
                        <a:solidFill>
                          <a:srgbClr val="000000"/>
                        </a:solidFill>
                        <a:effectLst/>
                        <a:latin typeface="Calibri"/>
                      </a:endParaRPr>
                    </a:p>
                  </a:txBody>
                  <a:tcPr marL="7954" marR="7954" marT="7954" marB="0"/>
                </a:tc>
                <a:tc>
                  <a:txBody>
                    <a:bodyPr/>
                    <a:lstStyle/>
                    <a:p>
                      <a:pPr algn="l" fontAlgn="t"/>
                      <a:endParaRPr lang="en-US" sz="900" b="0" i="0" u="none" strike="noStrike" dirty="0">
                        <a:solidFill>
                          <a:srgbClr val="000000"/>
                        </a:solidFill>
                        <a:effectLst/>
                        <a:latin typeface="Calibri"/>
                      </a:endParaRPr>
                    </a:p>
                  </a:txBody>
                  <a:tcPr marL="7954" marR="7954" marT="7954" marB="0"/>
                </a:tc>
              </a:tr>
            </a:tbl>
          </a:graphicData>
        </a:graphic>
      </p:graphicFrame>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3200400" cy="41095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729499"/>
            <a:ext cx="294322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334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38" y="304800"/>
            <a:ext cx="8229600" cy="990600"/>
          </a:xfrm>
        </p:spPr>
        <p:txBody>
          <a:bodyPr/>
          <a:lstStyle/>
          <a:p>
            <a:r>
              <a:rPr lang="en-US" dirty="0" smtClean="0"/>
              <a:t>Converting Tables to PDF &amp; Excel</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45" y="1143000"/>
            <a:ext cx="9060186"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324600" y="1600200"/>
            <a:ext cx="2784231" cy="2133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883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362200"/>
            <a:ext cx="9144000" cy="2200275"/>
          </a:xfrm>
        </p:spPr>
        <p:txBody>
          <a:bodyPr>
            <a:normAutofit fontScale="90000"/>
          </a:bodyPr>
          <a:lstStyle/>
          <a:p>
            <a:pPr algn="ctr"/>
            <a:r>
              <a:rPr lang="en-US" sz="4700" dirty="0" smtClean="0"/>
              <a:t>interpreting the new Submission frequency Report</a:t>
            </a:r>
            <a:br>
              <a:rPr lang="en-US" sz="4700" dirty="0" smtClean="0"/>
            </a:br>
            <a:r>
              <a:rPr lang="en-US" sz="4700" dirty="0" smtClean="0"/>
              <a:t/>
            </a:r>
            <a:br>
              <a:rPr lang="en-US" sz="4700" dirty="0" smtClean="0"/>
            </a:br>
            <a:endParaRPr lang="en-US" dirty="0"/>
          </a:p>
        </p:txBody>
      </p:sp>
      <p:sp>
        <p:nvSpPr>
          <p:cNvPr id="3" name="Conten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32413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dirty="0" smtClean="0"/>
              <a:t>Demographic Information</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8915400" cy="3729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4953000"/>
            <a:ext cx="9144000" cy="1569660"/>
          </a:xfrm>
          <a:prstGeom prst="rect">
            <a:avLst/>
          </a:prstGeom>
          <a:noFill/>
        </p:spPr>
        <p:txBody>
          <a:bodyPr wrap="square" rtlCol="0">
            <a:spAutoFit/>
          </a:bodyPr>
          <a:lstStyle/>
          <a:p>
            <a:pPr algn="ctr"/>
            <a:r>
              <a:rPr lang="en-US" sz="1600" dirty="0" smtClean="0"/>
              <a:t>Patient’s Home State, County, City, Alternate Home Resident should only be reported to the NTDB if Patient’s Home Zip/Postal code is “Not Known/Not Recorded”</a:t>
            </a:r>
          </a:p>
          <a:p>
            <a:pPr algn="ctr"/>
            <a:endParaRPr lang="en-US" sz="1600" dirty="0"/>
          </a:p>
          <a:p>
            <a:pPr algn="ctr"/>
            <a:r>
              <a:rPr lang="en-US" sz="1600" dirty="0" smtClean="0"/>
              <a:t>Is the Patient’s Home City reported correctly?</a:t>
            </a:r>
          </a:p>
          <a:p>
            <a:pPr algn="ctr"/>
            <a:endParaRPr lang="en-US" sz="1600" dirty="0" smtClean="0"/>
          </a:p>
          <a:p>
            <a:pPr algn="ctr"/>
            <a:r>
              <a:rPr lang="en-US" sz="1600" dirty="0" smtClean="0"/>
              <a:t>Is the Alternate Home Residence mapped correctly?</a:t>
            </a:r>
            <a:endParaRPr lang="en-US" sz="1600" dirty="0"/>
          </a:p>
        </p:txBody>
      </p:sp>
      <p:sp>
        <p:nvSpPr>
          <p:cNvPr id="5" name="Rectangle 4"/>
          <p:cNvSpPr/>
          <p:nvPr/>
        </p:nvSpPr>
        <p:spPr>
          <a:xfrm>
            <a:off x="4724400" y="1905000"/>
            <a:ext cx="4191000"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7042404" y="2931423"/>
            <a:ext cx="489204" cy="21784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 name="Right Arrow 7"/>
          <p:cNvSpPr/>
          <p:nvPr/>
        </p:nvSpPr>
        <p:spPr>
          <a:xfrm>
            <a:off x="7042404" y="3762375"/>
            <a:ext cx="489204" cy="21784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 name="Right Arrow 8"/>
          <p:cNvSpPr/>
          <p:nvPr/>
        </p:nvSpPr>
        <p:spPr>
          <a:xfrm>
            <a:off x="7042404" y="4419600"/>
            <a:ext cx="489204" cy="21784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324767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990600"/>
          </a:xfrm>
        </p:spPr>
        <p:txBody>
          <a:bodyPr/>
          <a:lstStyle/>
          <a:p>
            <a:r>
              <a:rPr lang="en-US" dirty="0" smtClean="0"/>
              <a:t>Demographic Information</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254" y="889684"/>
            <a:ext cx="7772400" cy="4167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5181600"/>
            <a:ext cx="9144000" cy="646331"/>
          </a:xfrm>
          <a:prstGeom prst="rect">
            <a:avLst/>
          </a:prstGeom>
          <a:noFill/>
        </p:spPr>
        <p:txBody>
          <a:bodyPr wrap="square" rtlCol="0">
            <a:spAutoFit/>
          </a:bodyPr>
          <a:lstStyle/>
          <a:p>
            <a:pPr algn="ctr"/>
            <a:r>
              <a:rPr lang="en-US" dirty="0" smtClean="0"/>
              <a:t>Patient’s Age and Age Units are only reported to the NTDB if Date of Birth is “Not Known/Not Recorded”</a:t>
            </a:r>
            <a:endParaRPr lang="en-US" dirty="0"/>
          </a:p>
        </p:txBody>
      </p:sp>
      <p:sp>
        <p:nvSpPr>
          <p:cNvPr id="6" name="Rectangle 5"/>
          <p:cNvSpPr/>
          <p:nvPr/>
        </p:nvSpPr>
        <p:spPr>
          <a:xfrm>
            <a:off x="4343400" y="1066798"/>
            <a:ext cx="4038600" cy="15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6553200" y="1219199"/>
            <a:ext cx="489204" cy="21784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 name="Right Arrow 7"/>
          <p:cNvSpPr/>
          <p:nvPr/>
        </p:nvSpPr>
        <p:spPr>
          <a:xfrm>
            <a:off x="6553200" y="2209800"/>
            <a:ext cx="489204" cy="21784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316016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1" y="152400"/>
            <a:ext cx="8229600" cy="990600"/>
          </a:xfrm>
        </p:spPr>
        <p:txBody>
          <a:bodyPr/>
          <a:lstStyle/>
          <a:p>
            <a:r>
              <a:rPr lang="en-US" dirty="0" smtClean="0"/>
              <a:t>Injury Information</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124" y="1066800"/>
            <a:ext cx="866775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986" y="2447925"/>
            <a:ext cx="8582025"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724399" y="1905000"/>
            <a:ext cx="4101611"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5276850"/>
            <a:ext cx="9144000" cy="369332"/>
          </a:xfrm>
          <a:prstGeom prst="rect">
            <a:avLst/>
          </a:prstGeom>
          <a:noFill/>
        </p:spPr>
        <p:txBody>
          <a:bodyPr wrap="square" rtlCol="0">
            <a:spAutoFit/>
          </a:bodyPr>
          <a:lstStyle/>
          <a:p>
            <a:pPr algn="ctr"/>
            <a:r>
              <a:rPr lang="en-US" dirty="0" smtClean="0"/>
              <a:t>Patient’s Occupational Industry is only reported to the NTDB if Work-Related is “YES”</a:t>
            </a:r>
            <a:endParaRPr lang="en-US" dirty="0"/>
          </a:p>
        </p:txBody>
      </p:sp>
      <p:pic>
        <p:nvPicPr>
          <p:cNvPr id="16388" name="Picture 4" descr="Image result for che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743200"/>
            <a:ext cx="2085975" cy="23812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467600" y="2447925"/>
            <a:ext cx="672611" cy="28289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875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6388"/>
                                        </p:tgtEl>
                                        <p:attrNameLst>
                                          <p:attrName>style.visibility</p:attrName>
                                        </p:attrNameLst>
                                      </p:cBhvr>
                                      <p:to>
                                        <p:strVal val="visible"/>
                                      </p:to>
                                    </p:set>
                                    <p:animEffect transition="in" filter="wipe(down)">
                                      <p:cBhvr>
                                        <p:cTn id="19"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990600"/>
          </a:xfrm>
        </p:spPr>
        <p:txBody>
          <a:bodyPr/>
          <a:lstStyle/>
          <a:p>
            <a:r>
              <a:rPr lang="en-US" dirty="0" smtClean="0"/>
              <a:t>Injury Information</a:t>
            </a:r>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6" y="990600"/>
            <a:ext cx="9035222" cy="4095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31877" y="5181599"/>
            <a:ext cx="9372600" cy="1169551"/>
          </a:xfrm>
          <a:prstGeom prst="rect">
            <a:avLst/>
          </a:prstGeom>
          <a:noFill/>
        </p:spPr>
        <p:txBody>
          <a:bodyPr wrap="square" rtlCol="0">
            <a:spAutoFit/>
          </a:bodyPr>
          <a:lstStyle/>
          <a:p>
            <a:pPr algn="ctr"/>
            <a:r>
              <a:rPr lang="en-US" sz="1400" dirty="0" smtClean="0"/>
              <a:t>If “Child Restraint” is reported to the NTDB as a Protective Device, Child Specific Restraint should also be reported</a:t>
            </a:r>
          </a:p>
          <a:p>
            <a:pPr algn="ctr"/>
            <a:endParaRPr lang="en-US" sz="1400" dirty="0" smtClean="0"/>
          </a:p>
          <a:p>
            <a:pPr algn="ctr"/>
            <a:r>
              <a:rPr lang="en-US" sz="1400" dirty="0"/>
              <a:t>If </a:t>
            </a:r>
            <a:r>
              <a:rPr lang="en-US" sz="1400" dirty="0" smtClean="0"/>
              <a:t>“Airbag Present” </a:t>
            </a:r>
            <a:r>
              <a:rPr lang="en-US" sz="1400" dirty="0"/>
              <a:t>is reported </a:t>
            </a:r>
            <a:r>
              <a:rPr lang="en-US" sz="1400" dirty="0" smtClean="0"/>
              <a:t>to the NTDB as </a:t>
            </a:r>
            <a:r>
              <a:rPr lang="en-US" sz="1400" dirty="0"/>
              <a:t>a Protective Device, </a:t>
            </a:r>
            <a:r>
              <a:rPr lang="en-US" sz="1400" dirty="0" smtClean="0"/>
              <a:t>Airbag Deployment should </a:t>
            </a:r>
            <a:r>
              <a:rPr lang="en-US" sz="1400" dirty="0"/>
              <a:t>also be reported</a:t>
            </a:r>
          </a:p>
          <a:p>
            <a:pPr algn="ctr"/>
            <a:endParaRPr lang="en-US" sz="1400" dirty="0"/>
          </a:p>
          <a:p>
            <a:pPr algn="ctr"/>
            <a:r>
              <a:rPr lang="en-US" sz="1400" dirty="0" smtClean="0"/>
              <a:t>Total Airbag Deployment could be greater than total Airbag Present</a:t>
            </a:r>
            <a:endParaRPr lang="en-US" sz="1400" dirty="0"/>
          </a:p>
        </p:txBody>
      </p:sp>
      <p:sp>
        <p:nvSpPr>
          <p:cNvPr id="6" name="Rectangle 5"/>
          <p:cNvSpPr/>
          <p:nvPr/>
        </p:nvSpPr>
        <p:spPr>
          <a:xfrm>
            <a:off x="4817619" y="1986951"/>
            <a:ext cx="4191000"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88755" y="3184411"/>
            <a:ext cx="4191000" cy="838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17619" y="2348023"/>
            <a:ext cx="4191000" cy="2286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805214" y="4066887"/>
            <a:ext cx="4191000" cy="102402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4" descr="Image result for che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2275" y="2927450"/>
            <a:ext cx="1196877" cy="13662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che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2275" y="4022611"/>
            <a:ext cx="1196877" cy="1366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04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90600"/>
          </a:xfrm>
        </p:spPr>
        <p:txBody>
          <a:bodyPr/>
          <a:lstStyle/>
          <a:p>
            <a:r>
              <a:rPr lang="en-US" dirty="0" smtClean="0"/>
              <a:t>Injury Information</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6" y="1628775"/>
            <a:ext cx="9120554" cy="1913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800600" y="1790700"/>
            <a:ext cx="4267200"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7162800" y="2476448"/>
            <a:ext cx="489204" cy="21784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 name="Right Arrow 5"/>
          <p:cNvSpPr/>
          <p:nvPr/>
        </p:nvSpPr>
        <p:spPr>
          <a:xfrm>
            <a:off x="7162800" y="3199023"/>
            <a:ext cx="489204" cy="21784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7" name="Picture 4" descr="Image result for che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1427" y="1503667"/>
            <a:ext cx="2085975" cy="23812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3884917"/>
            <a:ext cx="9144000" cy="646331"/>
          </a:xfrm>
          <a:prstGeom prst="rect">
            <a:avLst/>
          </a:prstGeom>
          <a:noFill/>
        </p:spPr>
        <p:txBody>
          <a:bodyPr wrap="square" rtlCol="0">
            <a:spAutoFit/>
          </a:bodyPr>
          <a:lstStyle/>
          <a:p>
            <a:pPr algn="ctr"/>
            <a:r>
              <a:rPr lang="en-US" dirty="0" smtClean="0"/>
              <a:t>Investigation of Physical Abuse and Caregiver at Discharge are only reported to the NTDB if there was a Report of Physical Abuse.</a:t>
            </a:r>
            <a:endParaRPr lang="en-US" dirty="0"/>
          </a:p>
        </p:txBody>
      </p:sp>
    </p:spTree>
    <p:extLst>
      <p:ext uri="{BB962C8B-B14F-4D97-AF65-F5344CB8AC3E}">
        <p14:creationId xmlns:p14="http://schemas.microsoft.com/office/powerpoint/2010/main" val="367119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064" y="152400"/>
            <a:ext cx="8229600" cy="990600"/>
          </a:xfrm>
        </p:spPr>
        <p:txBody>
          <a:bodyPr>
            <a:normAutofit/>
          </a:bodyPr>
          <a:lstStyle/>
          <a:p>
            <a:r>
              <a:rPr lang="en-US" dirty="0" smtClean="0"/>
              <a:t>Emergency Department Information</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0447"/>
            <a:ext cx="9125728" cy="397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8272" y="5105400"/>
            <a:ext cx="9125728" cy="923330"/>
          </a:xfrm>
          <a:prstGeom prst="rect">
            <a:avLst/>
          </a:prstGeom>
          <a:noFill/>
        </p:spPr>
        <p:txBody>
          <a:bodyPr wrap="square" rtlCol="0">
            <a:spAutoFit/>
          </a:bodyPr>
          <a:lstStyle/>
          <a:p>
            <a:pPr algn="ctr"/>
            <a:r>
              <a:rPr lang="en-US" dirty="0" smtClean="0"/>
              <a:t>Respiratory Assistance is only reported if Respiratory Rate is reported.</a:t>
            </a:r>
          </a:p>
          <a:p>
            <a:pPr algn="ctr"/>
            <a:endParaRPr lang="en-US" dirty="0"/>
          </a:p>
          <a:p>
            <a:pPr algn="ctr"/>
            <a:endParaRPr lang="en-US" dirty="0" smtClean="0"/>
          </a:p>
        </p:txBody>
      </p:sp>
      <p:sp>
        <p:nvSpPr>
          <p:cNvPr id="8" name="Rectangle 7"/>
          <p:cNvSpPr/>
          <p:nvPr/>
        </p:nvSpPr>
        <p:spPr>
          <a:xfrm>
            <a:off x="4876800" y="2943782"/>
            <a:ext cx="4173576" cy="18799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76800" y="3209364"/>
            <a:ext cx="4173577" cy="71633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531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152400"/>
            <a:ext cx="8229600" cy="990600"/>
          </a:xfrm>
        </p:spPr>
        <p:txBody>
          <a:bodyPr>
            <a:normAutofit/>
          </a:bodyPr>
          <a:lstStyle/>
          <a:p>
            <a:r>
              <a:rPr lang="en-US" dirty="0" smtClean="0"/>
              <a:t>Emergency Department Information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591550" cy="462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800600" y="4751818"/>
            <a:ext cx="4019550"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00600" y="5095103"/>
            <a:ext cx="4019550"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5619750"/>
            <a:ext cx="9144000" cy="369332"/>
          </a:xfrm>
          <a:prstGeom prst="rect">
            <a:avLst/>
          </a:prstGeom>
          <a:noFill/>
        </p:spPr>
        <p:txBody>
          <a:bodyPr wrap="square" rtlCol="0">
            <a:spAutoFit/>
          </a:bodyPr>
          <a:lstStyle/>
          <a:p>
            <a:pPr algn="ctr"/>
            <a:r>
              <a:rPr lang="en-US" dirty="0" smtClean="0"/>
              <a:t>Does the data make clinical sense???</a:t>
            </a:r>
            <a:endParaRPr lang="en-US" dirty="0"/>
          </a:p>
        </p:txBody>
      </p:sp>
    </p:spTree>
    <p:extLst>
      <p:ext uri="{BB962C8B-B14F-4D97-AF65-F5344CB8AC3E}">
        <p14:creationId xmlns:p14="http://schemas.microsoft.com/office/powerpoint/2010/main" val="125882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19" y="381000"/>
            <a:ext cx="8877300" cy="537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267200" y="1600200"/>
            <a:ext cx="3657600"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8518" y="4114800"/>
            <a:ext cx="4708281" cy="1600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76800" y="4114800"/>
            <a:ext cx="4169020" cy="1600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058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46233855"/>
              </p:ext>
            </p:extLst>
          </p:nvPr>
        </p:nvGraphicFramePr>
        <p:xfrm>
          <a:off x="1828800" y="457200"/>
          <a:ext cx="5452474" cy="5668967"/>
        </p:xfrm>
        <a:graphic>
          <a:graphicData uri="http://schemas.openxmlformats.org/drawingml/2006/table">
            <a:tbl>
              <a:tblPr/>
              <a:tblGrid>
                <a:gridCol w="5452474"/>
              </a:tblGrid>
              <a:tr h="175329">
                <a:tc>
                  <a:txBody>
                    <a:bodyPr/>
                    <a:lstStyle/>
                    <a:p>
                      <a:pPr algn="l"/>
                      <a:r>
                        <a:rPr lang="en-US" sz="900" dirty="0">
                          <a:solidFill>
                            <a:srgbClr val="2E2E2E"/>
                          </a:solidFill>
                          <a:effectLst/>
                          <a:latin typeface="Arial"/>
                        </a:rPr>
                        <a:t>Good afternoon,</a:t>
                      </a:r>
                    </a:p>
                  </a:txBody>
                  <a:tcPr marL="0" marR="0" marT="0" marB="0">
                    <a:lnL>
                      <a:noFill/>
                    </a:lnL>
                    <a:lnR>
                      <a:noFill/>
                    </a:lnR>
                    <a:lnT>
                      <a:noFill/>
                    </a:lnT>
                    <a:lnB>
                      <a:noFill/>
                    </a:lnB>
                    <a:solidFill>
                      <a:srgbClr val="FFFFFF"/>
                    </a:solidFill>
                  </a:tcPr>
                </a:tc>
              </a:tr>
              <a:tr h="175329">
                <a:tc>
                  <a:txBody>
                    <a:bodyPr/>
                    <a:lstStyle/>
                    <a:p>
                      <a:pPr algn="ctr"/>
                      <a:endParaRPr lang="en-US" sz="900">
                        <a:effectLst/>
                      </a:endParaRPr>
                    </a:p>
                  </a:txBody>
                  <a:tcPr marL="0" marR="0" marT="0" marB="0" anchor="ctr">
                    <a:lnL>
                      <a:noFill/>
                    </a:lnL>
                    <a:lnR>
                      <a:noFill/>
                    </a:lnR>
                    <a:lnT>
                      <a:noFill/>
                    </a:lnT>
                    <a:lnB>
                      <a:noFill/>
                    </a:lnB>
                    <a:solidFill>
                      <a:srgbClr val="FFFFFF"/>
                    </a:solidFill>
                  </a:tcPr>
                </a:tc>
              </a:tr>
              <a:tr h="525987">
                <a:tc>
                  <a:txBody>
                    <a:bodyPr/>
                    <a:lstStyle/>
                    <a:p>
                      <a:pPr algn="l"/>
                      <a:r>
                        <a:rPr lang="en-US" sz="900" dirty="0">
                          <a:solidFill>
                            <a:srgbClr val="2E2E2E"/>
                          </a:solidFill>
                          <a:effectLst/>
                          <a:latin typeface="Arial"/>
                        </a:rPr>
                        <a:t>We would like to remind all participants of the Trauma Quality Programs (NTDB, TQIP, and Verification) about the opening of our new Participant Hub and Account Center!</a:t>
                      </a:r>
                    </a:p>
                  </a:txBody>
                  <a:tcPr marL="0" marR="0" marT="0" marB="0">
                    <a:lnL>
                      <a:noFill/>
                    </a:lnL>
                    <a:lnR>
                      <a:noFill/>
                    </a:lnR>
                    <a:lnT>
                      <a:noFill/>
                    </a:lnT>
                    <a:lnB>
                      <a:noFill/>
                    </a:lnB>
                    <a:solidFill>
                      <a:srgbClr val="FFFFFF"/>
                    </a:solidFill>
                  </a:tcPr>
                </a:tc>
              </a:tr>
              <a:tr h="175329">
                <a:tc>
                  <a:txBody>
                    <a:bodyPr/>
                    <a:lstStyle/>
                    <a:p>
                      <a:pPr algn="ctr"/>
                      <a:endParaRPr lang="en-US" sz="900">
                        <a:effectLst/>
                      </a:endParaRPr>
                    </a:p>
                  </a:txBody>
                  <a:tcPr marL="0" marR="0" marT="0" marB="0" anchor="ctr">
                    <a:lnL>
                      <a:noFill/>
                    </a:lnL>
                    <a:lnR>
                      <a:noFill/>
                    </a:lnR>
                    <a:lnT>
                      <a:noFill/>
                    </a:lnT>
                    <a:lnB>
                      <a:noFill/>
                    </a:lnB>
                    <a:solidFill>
                      <a:srgbClr val="FFFFFF"/>
                    </a:solidFill>
                  </a:tcPr>
                </a:tc>
              </a:tr>
              <a:tr h="876644">
                <a:tc>
                  <a:txBody>
                    <a:bodyPr/>
                    <a:lstStyle/>
                    <a:p>
                      <a:pPr algn="l"/>
                      <a:r>
                        <a:rPr lang="en-US" sz="900" dirty="0">
                          <a:solidFill>
                            <a:srgbClr val="2E2E2E"/>
                          </a:solidFill>
                          <a:effectLst/>
                          <a:latin typeface="Arial"/>
                        </a:rPr>
                        <a:t>The </a:t>
                      </a:r>
                      <a:r>
                        <a:rPr lang="en-US" sz="900" dirty="0">
                          <a:solidFill>
                            <a:srgbClr val="1B7C9A"/>
                          </a:solidFill>
                          <a:effectLst/>
                          <a:latin typeface="Arial"/>
                          <a:hlinkClick r:id="rId2"/>
                        </a:rPr>
                        <a:t>Participant Hub</a:t>
                      </a:r>
                      <a:r>
                        <a:rPr lang="en-US" sz="900" dirty="0">
                          <a:solidFill>
                            <a:srgbClr val="2E2E2E"/>
                          </a:solidFill>
                          <a:effectLst/>
                          <a:latin typeface="Arial"/>
                        </a:rPr>
                        <a:t> is your new point of access for participation in the Trauma Quality Programs (TQP).  From the Participant Hub, you will access the Account Center to manage facility and contact information, and request a Verification site visit. TQIP participants will also be able to access TQIP training materials from the Account Center.</a:t>
                      </a:r>
                    </a:p>
                  </a:txBody>
                  <a:tcPr marL="0" marR="0" marT="0" marB="0">
                    <a:lnL>
                      <a:noFill/>
                    </a:lnL>
                    <a:lnR>
                      <a:noFill/>
                    </a:lnR>
                    <a:lnT>
                      <a:noFill/>
                    </a:lnT>
                    <a:lnB>
                      <a:noFill/>
                    </a:lnB>
                    <a:solidFill>
                      <a:srgbClr val="FFFFFF"/>
                    </a:solidFill>
                  </a:tcPr>
                </a:tc>
              </a:tr>
              <a:tr h="175329">
                <a:tc>
                  <a:txBody>
                    <a:bodyPr/>
                    <a:lstStyle/>
                    <a:p>
                      <a:pPr algn="ctr"/>
                      <a:endParaRPr lang="en-US" sz="900">
                        <a:effectLst/>
                      </a:endParaRPr>
                    </a:p>
                  </a:txBody>
                  <a:tcPr marL="0" marR="0" marT="0" marB="0" anchor="ctr">
                    <a:lnL>
                      <a:noFill/>
                    </a:lnL>
                    <a:lnR>
                      <a:noFill/>
                    </a:lnR>
                    <a:lnT>
                      <a:noFill/>
                    </a:lnT>
                    <a:lnB>
                      <a:noFill/>
                    </a:lnB>
                    <a:solidFill>
                      <a:srgbClr val="FFFFFF"/>
                    </a:solidFill>
                  </a:tcPr>
                </a:tc>
              </a:tr>
              <a:tr h="876644">
                <a:tc>
                  <a:txBody>
                    <a:bodyPr/>
                    <a:lstStyle/>
                    <a:p>
                      <a:pPr algn="l"/>
                      <a:r>
                        <a:rPr lang="en-US" sz="900">
                          <a:solidFill>
                            <a:srgbClr val="2E2E2E"/>
                          </a:solidFill>
                          <a:effectLst/>
                          <a:latin typeface="Arial"/>
                        </a:rPr>
                        <a:t>We ask that you please visit the Account Center to review the contacts and facility information we have for your trauma center and make updates as needed. Please note that only the Data Primary Contact at your facility will be able to add or delete contacts. We will be opening the call for data soon, and want to be sure all information on our new Account Center is accurate for you and your facility.</a:t>
                      </a:r>
                    </a:p>
                  </a:txBody>
                  <a:tcPr marL="0" marR="0" marT="0" marB="0">
                    <a:lnL>
                      <a:noFill/>
                    </a:lnL>
                    <a:lnR>
                      <a:noFill/>
                    </a:lnR>
                    <a:lnT>
                      <a:noFill/>
                    </a:lnT>
                    <a:lnB>
                      <a:noFill/>
                    </a:lnB>
                    <a:solidFill>
                      <a:srgbClr val="FFFFFF"/>
                    </a:solidFill>
                  </a:tcPr>
                </a:tc>
              </a:tr>
              <a:tr h="175329">
                <a:tc>
                  <a:txBody>
                    <a:bodyPr/>
                    <a:lstStyle/>
                    <a:p>
                      <a:pPr algn="ctr"/>
                      <a:endParaRPr lang="en-US" sz="900">
                        <a:effectLst/>
                      </a:endParaRPr>
                    </a:p>
                  </a:txBody>
                  <a:tcPr marL="0" marR="0" marT="0" marB="0" anchor="ctr">
                    <a:lnL>
                      <a:noFill/>
                    </a:lnL>
                    <a:lnR>
                      <a:noFill/>
                    </a:lnR>
                    <a:lnT>
                      <a:noFill/>
                    </a:lnT>
                    <a:lnB>
                      <a:noFill/>
                    </a:lnB>
                    <a:solidFill>
                      <a:srgbClr val="FFFFFF"/>
                    </a:solidFill>
                  </a:tcPr>
                </a:tc>
              </a:tr>
              <a:tr h="525987">
                <a:tc>
                  <a:txBody>
                    <a:bodyPr/>
                    <a:lstStyle/>
                    <a:p>
                      <a:pPr algn="l"/>
                      <a:r>
                        <a:rPr lang="en-US" sz="900">
                          <a:solidFill>
                            <a:srgbClr val="2E2E2E"/>
                          </a:solidFill>
                          <a:effectLst/>
                          <a:latin typeface="Arial"/>
                        </a:rPr>
                        <a:t>To log in to the Account Center, please use the username provided below. If you are a current TQIP Participant, your username and password are the same as those you currently use to access TQIP Education on the TQIP Education Portal.</a:t>
                      </a:r>
                    </a:p>
                  </a:txBody>
                  <a:tcPr marL="0" marR="0" marT="0" marB="0">
                    <a:lnL>
                      <a:noFill/>
                    </a:lnL>
                    <a:lnR>
                      <a:noFill/>
                    </a:lnR>
                    <a:lnT>
                      <a:noFill/>
                    </a:lnT>
                    <a:lnB>
                      <a:noFill/>
                    </a:lnB>
                    <a:solidFill>
                      <a:srgbClr val="FFFFFF"/>
                    </a:solidFill>
                  </a:tcPr>
                </a:tc>
              </a:tr>
              <a:tr h="175329">
                <a:tc>
                  <a:txBody>
                    <a:bodyPr/>
                    <a:lstStyle/>
                    <a:p>
                      <a:pPr algn="ctr"/>
                      <a:endParaRPr lang="en-US" sz="900">
                        <a:effectLst/>
                      </a:endParaRPr>
                    </a:p>
                  </a:txBody>
                  <a:tcPr marL="0" marR="0" marT="0" marB="0" anchor="ctr">
                    <a:lnL>
                      <a:noFill/>
                    </a:lnL>
                    <a:lnR>
                      <a:noFill/>
                    </a:lnR>
                    <a:lnT>
                      <a:noFill/>
                    </a:lnT>
                    <a:lnB>
                      <a:noFill/>
                    </a:lnB>
                    <a:solidFill>
                      <a:srgbClr val="FFFFFF"/>
                    </a:solidFill>
                  </a:tcPr>
                </a:tc>
              </a:tr>
              <a:tr h="175329">
                <a:tc>
                  <a:txBody>
                    <a:bodyPr/>
                    <a:lstStyle/>
                    <a:p>
                      <a:pPr algn="l"/>
                      <a:r>
                        <a:rPr lang="en-US" sz="900" b="1" dirty="0">
                          <a:solidFill>
                            <a:srgbClr val="2E2E2E"/>
                          </a:solidFill>
                          <a:effectLst/>
                          <a:latin typeface="Arial"/>
                        </a:rPr>
                        <a:t>Username:</a:t>
                      </a:r>
                      <a:r>
                        <a:rPr lang="en-US" sz="900" dirty="0">
                          <a:solidFill>
                            <a:srgbClr val="2E2E2E"/>
                          </a:solidFill>
                          <a:effectLst/>
                          <a:latin typeface="Arial"/>
                        </a:rPr>
                        <a:t> </a:t>
                      </a:r>
                      <a:r>
                        <a:rPr lang="en-US" sz="900" dirty="0" smtClean="0">
                          <a:solidFill>
                            <a:srgbClr val="2E2E2E"/>
                          </a:solidFill>
                          <a:effectLst/>
                          <a:latin typeface="Arial"/>
                        </a:rPr>
                        <a:t>XXXXXXXX</a:t>
                      </a:r>
                      <a:endParaRPr lang="en-US" sz="900" dirty="0">
                        <a:solidFill>
                          <a:srgbClr val="2E2E2E"/>
                        </a:solidFill>
                        <a:effectLst/>
                        <a:latin typeface="Arial"/>
                      </a:endParaRPr>
                    </a:p>
                  </a:txBody>
                  <a:tcPr marL="0" marR="0" marT="0" marB="0">
                    <a:lnL>
                      <a:noFill/>
                    </a:lnL>
                    <a:lnR>
                      <a:noFill/>
                    </a:lnR>
                    <a:lnT>
                      <a:noFill/>
                    </a:lnT>
                    <a:lnB>
                      <a:noFill/>
                    </a:lnB>
                    <a:solidFill>
                      <a:srgbClr val="FFFFFF"/>
                    </a:solidFill>
                  </a:tcPr>
                </a:tc>
              </a:tr>
              <a:tr h="175329">
                <a:tc>
                  <a:txBody>
                    <a:bodyPr/>
                    <a:lstStyle/>
                    <a:p>
                      <a:pPr algn="ctr"/>
                      <a:endParaRPr lang="en-US" sz="900">
                        <a:effectLst/>
                      </a:endParaRPr>
                    </a:p>
                  </a:txBody>
                  <a:tcPr marL="0" marR="0" marT="0" marB="0" anchor="ctr">
                    <a:lnL>
                      <a:noFill/>
                    </a:lnL>
                    <a:lnR>
                      <a:noFill/>
                    </a:lnR>
                    <a:lnT>
                      <a:noFill/>
                    </a:lnT>
                    <a:lnB>
                      <a:noFill/>
                    </a:lnB>
                    <a:solidFill>
                      <a:srgbClr val="FFFFFF"/>
                    </a:solidFill>
                  </a:tcPr>
                </a:tc>
              </a:tr>
              <a:tr h="350657">
                <a:tc>
                  <a:txBody>
                    <a:bodyPr/>
                    <a:lstStyle/>
                    <a:p>
                      <a:pPr algn="l"/>
                      <a:r>
                        <a:rPr lang="en-US" sz="900">
                          <a:solidFill>
                            <a:srgbClr val="2E2E2E"/>
                          </a:solidFill>
                          <a:effectLst/>
                          <a:latin typeface="Arial"/>
                        </a:rPr>
                        <a:t>If you do not know, or have forgotten your password, please use </a:t>
                      </a:r>
                      <a:r>
                        <a:rPr lang="en-US" sz="900">
                          <a:solidFill>
                            <a:srgbClr val="1B7C9A"/>
                          </a:solidFill>
                          <a:effectLst/>
                          <a:latin typeface="Arial"/>
                          <a:hlinkClick r:id="rId3"/>
                        </a:rPr>
                        <a:t>this link</a:t>
                      </a:r>
                      <a:r>
                        <a:rPr lang="en-US" sz="900">
                          <a:solidFill>
                            <a:srgbClr val="2E2E2E"/>
                          </a:solidFill>
                          <a:effectLst/>
                          <a:latin typeface="Arial"/>
                        </a:rPr>
                        <a:t> to reset your password.</a:t>
                      </a:r>
                    </a:p>
                  </a:txBody>
                  <a:tcPr marL="0" marR="0" marT="0" marB="0">
                    <a:lnL>
                      <a:noFill/>
                    </a:lnL>
                    <a:lnR>
                      <a:noFill/>
                    </a:lnR>
                    <a:lnT>
                      <a:noFill/>
                    </a:lnT>
                    <a:lnB>
                      <a:noFill/>
                    </a:lnB>
                    <a:solidFill>
                      <a:srgbClr val="FFFFFF"/>
                    </a:solidFill>
                  </a:tcPr>
                </a:tc>
              </a:tr>
              <a:tr h="175329">
                <a:tc>
                  <a:txBody>
                    <a:bodyPr/>
                    <a:lstStyle/>
                    <a:p>
                      <a:pPr algn="ctr"/>
                      <a:endParaRPr lang="en-US" sz="900">
                        <a:effectLst/>
                      </a:endParaRPr>
                    </a:p>
                  </a:txBody>
                  <a:tcPr marL="0" marR="0" marT="0" marB="0" anchor="ctr">
                    <a:lnL>
                      <a:noFill/>
                    </a:lnL>
                    <a:lnR>
                      <a:noFill/>
                    </a:lnR>
                    <a:lnT>
                      <a:noFill/>
                    </a:lnT>
                    <a:lnB>
                      <a:noFill/>
                    </a:lnB>
                    <a:solidFill>
                      <a:srgbClr val="FFFFFF"/>
                    </a:solidFill>
                  </a:tcPr>
                </a:tc>
              </a:tr>
              <a:tr h="175329">
                <a:tc>
                  <a:txBody>
                    <a:bodyPr/>
                    <a:lstStyle/>
                    <a:p>
                      <a:pPr algn="l"/>
                      <a:r>
                        <a:rPr lang="en-US" sz="900">
                          <a:solidFill>
                            <a:srgbClr val="2E2E2E"/>
                          </a:solidFill>
                          <a:effectLst/>
                          <a:latin typeface="Arial"/>
                        </a:rPr>
                        <a:t>Please be sure to contact us with any questions at </a:t>
                      </a:r>
                      <a:r>
                        <a:rPr lang="en-US" sz="900">
                          <a:solidFill>
                            <a:srgbClr val="1B7C9A"/>
                          </a:solidFill>
                          <a:effectLst/>
                          <a:latin typeface="Arial"/>
                          <a:hlinkClick r:id="rId4"/>
                        </a:rPr>
                        <a:t>TraumaQuality@facs.org</a:t>
                      </a:r>
                      <a:r>
                        <a:rPr lang="en-US" sz="900">
                          <a:solidFill>
                            <a:srgbClr val="2E2E2E"/>
                          </a:solidFill>
                          <a:effectLst/>
                          <a:latin typeface="Arial"/>
                        </a:rPr>
                        <a:t>.</a:t>
                      </a:r>
                    </a:p>
                  </a:txBody>
                  <a:tcPr marL="0" marR="0" marT="0" marB="0">
                    <a:lnL>
                      <a:noFill/>
                    </a:lnL>
                    <a:lnR>
                      <a:noFill/>
                    </a:lnR>
                    <a:lnT>
                      <a:noFill/>
                    </a:lnT>
                    <a:lnB>
                      <a:noFill/>
                    </a:lnB>
                    <a:solidFill>
                      <a:srgbClr val="FFFFFF"/>
                    </a:solidFill>
                  </a:tcPr>
                </a:tc>
              </a:tr>
              <a:tr h="175329">
                <a:tc>
                  <a:txBody>
                    <a:bodyPr/>
                    <a:lstStyle/>
                    <a:p>
                      <a:pPr algn="ctr"/>
                      <a:endParaRPr lang="en-US" sz="900">
                        <a:effectLst/>
                      </a:endParaRPr>
                    </a:p>
                  </a:txBody>
                  <a:tcPr marL="0" marR="0" marT="0" marB="0" anchor="ctr">
                    <a:lnL>
                      <a:noFill/>
                    </a:lnL>
                    <a:lnR>
                      <a:noFill/>
                    </a:lnR>
                    <a:lnT>
                      <a:noFill/>
                    </a:lnT>
                    <a:lnB>
                      <a:noFill/>
                    </a:lnB>
                    <a:solidFill>
                      <a:srgbClr val="FFFFFF"/>
                    </a:solidFill>
                  </a:tcPr>
                </a:tc>
              </a:tr>
              <a:tr h="350657">
                <a:tc>
                  <a:txBody>
                    <a:bodyPr/>
                    <a:lstStyle/>
                    <a:p>
                      <a:pPr algn="l"/>
                      <a:r>
                        <a:rPr lang="en-US" sz="900">
                          <a:solidFill>
                            <a:srgbClr val="2E2E2E"/>
                          </a:solidFill>
                          <a:effectLst/>
                          <a:latin typeface="Arial"/>
                        </a:rPr>
                        <a:t>Best regards, </a:t>
                      </a:r>
                      <a:br>
                        <a:rPr lang="en-US" sz="900">
                          <a:solidFill>
                            <a:srgbClr val="2E2E2E"/>
                          </a:solidFill>
                          <a:effectLst/>
                          <a:latin typeface="Arial"/>
                        </a:rPr>
                      </a:br>
                      <a:r>
                        <a:rPr lang="en-US" sz="900">
                          <a:solidFill>
                            <a:srgbClr val="2E2E2E"/>
                          </a:solidFill>
                          <a:effectLst/>
                          <a:latin typeface="Arial"/>
                        </a:rPr>
                        <a:t>Your Trauma Quality Programs Staff</a:t>
                      </a:r>
                    </a:p>
                  </a:txBody>
                  <a:tcPr marL="0" marR="0" marT="0" marB="0">
                    <a:lnL>
                      <a:noFill/>
                    </a:lnL>
                    <a:lnR>
                      <a:noFill/>
                    </a:lnR>
                    <a:lnT>
                      <a:noFill/>
                    </a:lnT>
                    <a:lnB>
                      <a:noFill/>
                    </a:lnB>
                    <a:solidFill>
                      <a:srgbClr val="FFFFFF"/>
                    </a:solidFill>
                  </a:tcPr>
                </a:tc>
              </a:tr>
              <a:tr h="233772">
                <a:tc>
                  <a:txBody>
                    <a:bodyPr/>
                    <a:lstStyle/>
                    <a:p>
                      <a:endParaRPr lang="en-US" sz="900" dirty="0"/>
                    </a:p>
                  </a:txBody>
                  <a:tcPr marL="46659" marR="46659" marT="23330" marB="23330">
                    <a:lnT>
                      <a:noFill/>
                    </a:lnT>
                  </a:tcPr>
                </a:tc>
              </a:tr>
            </a:tbl>
          </a:graphicData>
        </a:graphic>
      </p:graphicFrame>
      <p:sp>
        <p:nvSpPr>
          <p:cNvPr id="5" name="Rectangle 3"/>
          <p:cNvSpPr>
            <a:spLocks noChangeArrowheads="1"/>
          </p:cNvSpPr>
          <p:nvPr/>
        </p:nvSpPr>
        <p:spPr bwMode="auto">
          <a:xfrm>
            <a:off x="2471738"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276442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95" y="609600"/>
            <a:ext cx="896573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962400" y="990600"/>
            <a:ext cx="3352800"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8519" y="2895600"/>
            <a:ext cx="4327282" cy="1447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495801" y="2895600"/>
            <a:ext cx="4327282" cy="1447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376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990600"/>
          </a:xfrm>
        </p:spPr>
        <p:txBody>
          <a:bodyPr/>
          <a:lstStyle/>
          <a:p>
            <a:r>
              <a:rPr lang="en-US" dirty="0" smtClean="0"/>
              <a:t>Diagnosis Information</a:t>
            </a:r>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7781925"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51510"/>
            <a:ext cx="7762875"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Brace 3"/>
          <p:cNvSpPr/>
          <p:nvPr/>
        </p:nvSpPr>
        <p:spPr>
          <a:xfrm>
            <a:off x="4017552" y="3505200"/>
            <a:ext cx="155448" cy="152400"/>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7" name="Left Brace 6"/>
          <p:cNvSpPr/>
          <p:nvPr/>
        </p:nvSpPr>
        <p:spPr>
          <a:xfrm>
            <a:off x="3961864" y="1447800"/>
            <a:ext cx="155448" cy="2341605"/>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5" name="TextBox 4"/>
          <p:cNvSpPr txBox="1"/>
          <p:nvPr/>
        </p:nvSpPr>
        <p:spPr>
          <a:xfrm>
            <a:off x="0" y="5334000"/>
            <a:ext cx="9144000" cy="369332"/>
          </a:xfrm>
          <a:prstGeom prst="rect">
            <a:avLst/>
          </a:prstGeom>
          <a:noFill/>
        </p:spPr>
        <p:txBody>
          <a:bodyPr wrap="square" rtlCol="0">
            <a:spAutoFit/>
          </a:bodyPr>
          <a:lstStyle/>
          <a:p>
            <a:pPr algn="ctr"/>
            <a:r>
              <a:rPr lang="en-US" dirty="0" smtClean="0"/>
              <a:t>Does the data make clinical sense???</a:t>
            </a:r>
            <a:endParaRPr lang="en-US" dirty="0"/>
          </a:p>
        </p:txBody>
      </p:sp>
    </p:spTree>
    <p:extLst>
      <p:ext uri="{BB962C8B-B14F-4D97-AF65-F5344CB8AC3E}">
        <p14:creationId xmlns:p14="http://schemas.microsoft.com/office/powerpoint/2010/main" val="35601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Information</a:t>
            </a:r>
            <a:endParaRPr lang="en-US"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1866900"/>
            <a:ext cx="901065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191000" y="1999735"/>
            <a:ext cx="3657600"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816718" y="4038600"/>
            <a:ext cx="4327282" cy="1447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11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00"/>
            <a:ext cx="8229600" cy="990600"/>
          </a:xfrm>
        </p:spPr>
        <p:txBody>
          <a:bodyPr/>
          <a:lstStyle/>
          <a:p>
            <a:r>
              <a:rPr lang="en-US" dirty="0" smtClean="0"/>
              <a:t>Hospital Complications</a:t>
            </a:r>
            <a:endParaRPr lang="en-US"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 y="914400"/>
            <a:ext cx="9143999" cy="434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876799" y="3962400"/>
            <a:ext cx="4267199"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876799" y="4495800"/>
            <a:ext cx="4256902"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76799" y="4723303"/>
            <a:ext cx="4256902"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0571" y="5257520"/>
            <a:ext cx="9144000" cy="369332"/>
          </a:xfrm>
          <a:prstGeom prst="rect">
            <a:avLst/>
          </a:prstGeom>
          <a:noFill/>
        </p:spPr>
        <p:txBody>
          <a:bodyPr wrap="square" rtlCol="0">
            <a:spAutoFit/>
          </a:bodyPr>
          <a:lstStyle/>
          <a:p>
            <a:pPr algn="ctr"/>
            <a:r>
              <a:rPr lang="en-US" dirty="0" smtClean="0"/>
              <a:t>Is there a mapping problem ???</a:t>
            </a:r>
            <a:endParaRPr lang="en-US" dirty="0"/>
          </a:p>
        </p:txBody>
      </p:sp>
    </p:spTree>
    <p:extLst>
      <p:ext uri="{BB962C8B-B14F-4D97-AF65-F5344CB8AC3E}">
        <p14:creationId xmlns:p14="http://schemas.microsoft.com/office/powerpoint/2010/main" val="172752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 for Processes of Care</a:t>
            </a:r>
            <a:endParaRPr lang="en-US"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95" y="1752600"/>
            <a:ext cx="9020686" cy="2928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876799" y="3581400"/>
            <a:ext cx="4256881"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876798" y="3962400"/>
            <a:ext cx="4256881"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571" y="4964668"/>
            <a:ext cx="9144000" cy="369332"/>
          </a:xfrm>
          <a:prstGeom prst="rect">
            <a:avLst/>
          </a:prstGeom>
          <a:noFill/>
        </p:spPr>
        <p:txBody>
          <a:bodyPr wrap="square" rtlCol="0">
            <a:spAutoFit/>
          </a:bodyPr>
          <a:lstStyle/>
          <a:p>
            <a:pPr algn="ctr"/>
            <a:r>
              <a:rPr lang="en-US" dirty="0" smtClean="0"/>
              <a:t>Does the data make clinical sense???</a:t>
            </a:r>
            <a:endParaRPr lang="en-US" dirty="0"/>
          </a:p>
        </p:txBody>
      </p:sp>
    </p:spTree>
    <p:extLst>
      <p:ext uri="{BB962C8B-B14F-4D97-AF65-F5344CB8AC3E}">
        <p14:creationId xmlns:p14="http://schemas.microsoft.com/office/powerpoint/2010/main" val="59908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131" y="228600"/>
            <a:ext cx="8229600" cy="990600"/>
          </a:xfrm>
        </p:spPr>
        <p:txBody>
          <a:bodyPr/>
          <a:lstStyle/>
          <a:p>
            <a:r>
              <a:rPr lang="en-US" dirty="0" smtClean="0"/>
              <a:t>Measures for Processes of Care</a:t>
            </a:r>
            <a:endParaRPr lang="en-US"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6926"/>
            <a:ext cx="9171089" cy="1690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53" y="2827810"/>
            <a:ext cx="9144000" cy="24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Image result for che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895350"/>
            <a:ext cx="2085975" cy="2381250"/>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7267042" y="1683322"/>
            <a:ext cx="489204" cy="21784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 name="Right Arrow 6"/>
          <p:cNvSpPr/>
          <p:nvPr/>
        </p:nvSpPr>
        <p:spPr>
          <a:xfrm>
            <a:off x="7267042" y="2476448"/>
            <a:ext cx="489204" cy="21784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 name="Right Arrow 7"/>
          <p:cNvSpPr/>
          <p:nvPr/>
        </p:nvSpPr>
        <p:spPr>
          <a:xfrm>
            <a:off x="7267042" y="4191000"/>
            <a:ext cx="489204" cy="21784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 name="Right Arrow 8"/>
          <p:cNvSpPr/>
          <p:nvPr/>
        </p:nvSpPr>
        <p:spPr>
          <a:xfrm>
            <a:off x="7267042" y="4724400"/>
            <a:ext cx="489204" cy="21784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 name="Rectangle 10"/>
          <p:cNvSpPr/>
          <p:nvPr/>
        </p:nvSpPr>
        <p:spPr>
          <a:xfrm>
            <a:off x="7756246" y="2827810"/>
            <a:ext cx="691635" cy="90599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mage result for che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280805"/>
            <a:ext cx="2085975" cy="23812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6566" y="5486400"/>
            <a:ext cx="9117433" cy="369332"/>
          </a:xfrm>
          <a:prstGeom prst="rect">
            <a:avLst/>
          </a:prstGeom>
        </p:spPr>
        <p:txBody>
          <a:bodyPr wrap="square">
            <a:spAutoFit/>
          </a:bodyPr>
          <a:lstStyle/>
          <a:p>
            <a:pPr algn="ctr"/>
            <a:r>
              <a:rPr lang="en-US" dirty="0" smtClean="0"/>
              <a:t>Cerebral Monitor could </a:t>
            </a:r>
            <a:r>
              <a:rPr lang="en-US" dirty="0"/>
              <a:t>be greater than </a:t>
            </a:r>
            <a:r>
              <a:rPr lang="en-US" dirty="0" smtClean="0"/>
              <a:t>Cerebral Monitor Date/Time</a:t>
            </a:r>
            <a:endParaRPr lang="en-US" dirty="0"/>
          </a:p>
        </p:txBody>
      </p:sp>
    </p:spTree>
    <p:extLst>
      <p:ext uri="{BB962C8B-B14F-4D97-AF65-F5344CB8AC3E}">
        <p14:creationId xmlns:p14="http://schemas.microsoft.com/office/powerpoint/2010/main" val="364950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0616"/>
            <a:ext cx="8229600" cy="990600"/>
          </a:xfrm>
        </p:spPr>
        <p:txBody>
          <a:bodyPr/>
          <a:lstStyle/>
          <a:p>
            <a:r>
              <a:rPr lang="en-US" dirty="0"/>
              <a:t>Measures for Processes of Care</a:t>
            </a: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132" y="914400"/>
            <a:ext cx="8915400" cy="501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267201" y="2895600"/>
            <a:ext cx="3657600" cy="26052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816718" y="4724400"/>
            <a:ext cx="4327282" cy="1447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035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a:t>Measures for Processes of Care</a:t>
            </a: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033463"/>
            <a:ext cx="8934450" cy="479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6172200" y="1143000"/>
            <a:ext cx="489204" cy="21784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5" name="Right Arrow 4"/>
          <p:cNvSpPr/>
          <p:nvPr/>
        </p:nvSpPr>
        <p:spPr>
          <a:xfrm>
            <a:off x="6172200" y="1447800"/>
            <a:ext cx="489204" cy="21784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 name="Right Arrow 5"/>
          <p:cNvSpPr/>
          <p:nvPr/>
        </p:nvSpPr>
        <p:spPr>
          <a:xfrm>
            <a:off x="3733800" y="1905000"/>
            <a:ext cx="489204" cy="21784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 name="Right Arrow 6"/>
          <p:cNvSpPr/>
          <p:nvPr/>
        </p:nvSpPr>
        <p:spPr>
          <a:xfrm>
            <a:off x="6172200" y="1905000"/>
            <a:ext cx="489204" cy="21784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 name="Right Arrow 7"/>
          <p:cNvSpPr/>
          <p:nvPr/>
        </p:nvSpPr>
        <p:spPr>
          <a:xfrm>
            <a:off x="6172200" y="2438400"/>
            <a:ext cx="489204" cy="21784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 name="Rectangle 12"/>
          <p:cNvSpPr/>
          <p:nvPr/>
        </p:nvSpPr>
        <p:spPr>
          <a:xfrm>
            <a:off x="123310" y="4800600"/>
            <a:ext cx="4753490" cy="1447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882978" y="4800600"/>
            <a:ext cx="4108622" cy="1447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540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3"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dirty="0"/>
              <a:t>Measures for Processes of Care</a:t>
            </a: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1143000"/>
            <a:ext cx="8789580" cy="2328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 y="3466566"/>
            <a:ext cx="8777857" cy="2103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7010400" y="1360844"/>
            <a:ext cx="489204" cy="21784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 name="Right Arrow 5"/>
          <p:cNvSpPr/>
          <p:nvPr/>
        </p:nvSpPr>
        <p:spPr>
          <a:xfrm>
            <a:off x="7010400" y="1828800"/>
            <a:ext cx="489204" cy="21784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 name="Right Arrow 6"/>
          <p:cNvSpPr/>
          <p:nvPr/>
        </p:nvSpPr>
        <p:spPr>
          <a:xfrm>
            <a:off x="7010400" y="2307431"/>
            <a:ext cx="489204" cy="21784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 name="Right Arrow 7"/>
          <p:cNvSpPr/>
          <p:nvPr/>
        </p:nvSpPr>
        <p:spPr>
          <a:xfrm>
            <a:off x="7010400" y="2971800"/>
            <a:ext cx="489204" cy="21784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 name="Right Arrow 8"/>
          <p:cNvSpPr/>
          <p:nvPr/>
        </p:nvSpPr>
        <p:spPr>
          <a:xfrm>
            <a:off x="7010400" y="3254019"/>
            <a:ext cx="489204" cy="21784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 name="Right Arrow 9"/>
          <p:cNvSpPr/>
          <p:nvPr/>
        </p:nvSpPr>
        <p:spPr>
          <a:xfrm>
            <a:off x="4226387" y="2316823"/>
            <a:ext cx="489204" cy="21784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 name="TextBox 2"/>
          <p:cNvSpPr txBox="1"/>
          <p:nvPr/>
        </p:nvSpPr>
        <p:spPr>
          <a:xfrm>
            <a:off x="0" y="5791200"/>
            <a:ext cx="9144000" cy="381000"/>
          </a:xfrm>
          <a:prstGeom prst="rect">
            <a:avLst/>
          </a:prstGeom>
          <a:noFill/>
        </p:spPr>
        <p:txBody>
          <a:bodyPr wrap="square" rtlCol="0">
            <a:spAutoFit/>
          </a:bodyPr>
          <a:lstStyle/>
          <a:p>
            <a:pPr algn="ctr"/>
            <a:r>
              <a:rPr lang="en-US" dirty="0" smtClean="0"/>
              <a:t>Is this a mapping problem?</a:t>
            </a:r>
            <a:endParaRPr lang="en-US" dirty="0"/>
          </a:p>
        </p:txBody>
      </p:sp>
    </p:spTree>
    <p:extLst>
      <p:ext uri="{BB962C8B-B14F-4D97-AF65-F5344CB8AC3E}">
        <p14:creationId xmlns:p14="http://schemas.microsoft.com/office/powerpoint/2010/main" val="34002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a:t>Measures for Processes of Care</a:t>
            </a: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35" y="1371600"/>
            <a:ext cx="9067800" cy="3770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Image result for che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975" y="2341033"/>
            <a:ext cx="2085975" cy="2381250"/>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7162800" y="1905000"/>
            <a:ext cx="489204" cy="21784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 name="Right Arrow 5"/>
          <p:cNvSpPr/>
          <p:nvPr/>
        </p:nvSpPr>
        <p:spPr>
          <a:xfrm>
            <a:off x="7162800" y="4114800"/>
            <a:ext cx="489204" cy="21784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 name="Right Arrow 6"/>
          <p:cNvSpPr/>
          <p:nvPr/>
        </p:nvSpPr>
        <p:spPr>
          <a:xfrm>
            <a:off x="7162800" y="4572000"/>
            <a:ext cx="489204" cy="21784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 name="Rectangle 7"/>
          <p:cNvSpPr/>
          <p:nvPr/>
        </p:nvSpPr>
        <p:spPr>
          <a:xfrm>
            <a:off x="7652004" y="2404372"/>
            <a:ext cx="682886" cy="171042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692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Coming soon</a:t>
            </a:r>
            <a:br>
              <a:rPr lang="en-US" dirty="0" smtClean="0"/>
            </a:b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607595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362200"/>
            <a:ext cx="9144000" cy="2200275"/>
          </a:xfrm>
        </p:spPr>
        <p:txBody>
          <a:bodyPr>
            <a:normAutofit fontScale="90000"/>
          </a:bodyPr>
          <a:lstStyle/>
          <a:p>
            <a:pPr algn="ctr"/>
            <a:r>
              <a:rPr lang="en-US" sz="4700" dirty="0" smtClean="0"/>
              <a:t>Business intelligence (BI) tools</a:t>
            </a:r>
            <a:r>
              <a:rPr lang="en-US" dirty="0"/>
              <a:t/>
            </a:r>
            <a:br>
              <a:rPr lang="en-US" dirty="0"/>
            </a:br>
            <a:endParaRPr lang="en-US" dirty="0"/>
          </a:p>
        </p:txBody>
      </p:sp>
      <p:sp>
        <p:nvSpPr>
          <p:cNvPr id="3" name="Conten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33860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72000"/>
          </a:xfrm>
        </p:spPr>
        <p:txBody>
          <a:bodyPr>
            <a:normAutofit/>
          </a:bodyPr>
          <a:lstStyle/>
          <a:p>
            <a:r>
              <a:rPr lang="en-US" sz="2800" dirty="0" smtClean="0">
                <a:solidFill>
                  <a:schemeClr val="tx2"/>
                </a:solidFill>
              </a:rPr>
              <a:t>Modernized</a:t>
            </a:r>
          </a:p>
          <a:p>
            <a:pPr lvl="1"/>
            <a:r>
              <a:rPr lang="en-US" dirty="0" smtClean="0"/>
              <a:t>Slicker user experience</a:t>
            </a:r>
          </a:p>
          <a:p>
            <a:r>
              <a:rPr lang="en-US" sz="2800" dirty="0" smtClean="0">
                <a:solidFill>
                  <a:schemeClr val="tx2"/>
                </a:solidFill>
              </a:rPr>
              <a:t>Interactive</a:t>
            </a:r>
            <a:endParaRPr lang="en-US" sz="2800" dirty="0">
              <a:solidFill>
                <a:schemeClr val="tx2"/>
              </a:solidFill>
            </a:endParaRPr>
          </a:p>
          <a:p>
            <a:pPr lvl="1"/>
            <a:r>
              <a:rPr lang="en-US" dirty="0"/>
              <a:t>Clickable charts drilling down into patient lists</a:t>
            </a:r>
          </a:p>
          <a:p>
            <a:r>
              <a:rPr lang="en-US" sz="2800" dirty="0" smtClean="0">
                <a:solidFill>
                  <a:schemeClr val="tx2"/>
                </a:solidFill>
              </a:rPr>
              <a:t>Exportable</a:t>
            </a:r>
          </a:p>
          <a:p>
            <a:pPr lvl="1"/>
            <a:r>
              <a:rPr lang="en-US" dirty="0" smtClean="0"/>
              <a:t>Capacity to export all data in reporting period</a:t>
            </a:r>
          </a:p>
          <a:p>
            <a:r>
              <a:rPr lang="en-US" sz="2800" dirty="0" smtClean="0">
                <a:solidFill>
                  <a:schemeClr val="tx2"/>
                </a:solidFill>
              </a:rPr>
              <a:t>Visual</a:t>
            </a:r>
            <a:endParaRPr lang="en-US" dirty="0">
              <a:solidFill>
                <a:schemeClr val="tx2"/>
              </a:solidFill>
            </a:endParaRPr>
          </a:p>
          <a:p>
            <a:pPr lvl="1"/>
            <a:r>
              <a:rPr lang="en-US" dirty="0"/>
              <a:t>Graphic depictions of outlier status and caterpillar figures</a:t>
            </a:r>
          </a:p>
          <a:p>
            <a:endParaRPr lang="en-US" dirty="0" smtClean="0"/>
          </a:p>
        </p:txBody>
      </p:sp>
      <p:pic>
        <p:nvPicPr>
          <p:cNvPr id="6" name="Content Placeholder 5"/>
          <p:cNvPicPr>
            <a:picLocks noGrp="1" noChangeAspect="1"/>
          </p:cNvPicPr>
          <p:nvPr/>
        </p:nvPicPr>
        <p:blipFill>
          <a:blip r:embed="rId2"/>
          <a:stretch>
            <a:fillRect/>
          </a:stretch>
        </p:blipFill>
        <p:spPr>
          <a:xfrm>
            <a:off x="4834270" y="3962400"/>
            <a:ext cx="3886200" cy="20639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Content Placeholder 5"/>
          <p:cNvPicPr>
            <a:picLocks noGrp="1" noChangeAspect="1"/>
          </p:cNvPicPr>
          <p:nvPr/>
        </p:nvPicPr>
        <p:blipFill>
          <a:blip r:embed="rId3"/>
          <a:stretch>
            <a:fillRect/>
          </a:stretch>
        </p:blipFill>
        <p:spPr>
          <a:xfrm>
            <a:off x="381000" y="3962400"/>
            <a:ext cx="3888029" cy="204835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70046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905000"/>
            <a:ext cx="7186584"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QUESTIONS ???</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432286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thank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327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Submission Reports…</a:t>
            </a:r>
            <a:endParaRPr lang="en-US" dirty="0"/>
          </a:p>
        </p:txBody>
      </p:sp>
      <p:sp>
        <p:nvSpPr>
          <p:cNvPr id="5" name="Content Placeholder 4"/>
          <p:cNvSpPr>
            <a:spLocks noGrp="1"/>
          </p:cNvSpPr>
          <p:nvPr>
            <p:ph idx="1"/>
          </p:nvPr>
        </p:nvSpPr>
        <p:spPr>
          <a:xfrm>
            <a:off x="457200" y="1600200"/>
            <a:ext cx="8229600" cy="4876800"/>
          </a:xfrm>
        </p:spPr>
        <p:txBody>
          <a:bodyPr>
            <a:normAutofit/>
          </a:bodyPr>
          <a:lstStyle/>
          <a:p>
            <a:r>
              <a:rPr lang="en-US" sz="2800" dirty="0" smtClean="0"/>
              <a:t>Updated to allow an interactive user experience</a:t>
            </a:r>
          </a:p>
          <a:p>
            <a:endParaRPr lang="en-US" sz="2800" dirty="0"/>
          </a:p>
          <a:p>
            <a:r>
              <a:rPr lang="en-US" sz="2800" dirty="0" smtClean="0"/>
              <a:t>Clickable fields that provide record level data </a:t>
            </a:r>
            <a:endParaRPr lang="en-US" sz="2800" dirty="0"/>
          </a:p>
          <a:p>
            <a:endParaRPr lang="en-US" sz="2800" dirty="0" smtClean="0"/>
          </a:p>
          <a:p>
            <a:r>
              <a:rPr lang="en-US" sz="2800" dirty="0"/>
              <a:t>C</a:t>
            </a:r>
            <a:r>
              <a:rPr lang="en-US" sz="2800" dirty="0" smtClean="0"/>
              <a:t>lickable pie graph depicting validation levels</a:t>
            </a:r>
          </a:p>
          <a:p>
            <a:endParaRPr lang="en-US" sz="2800" dirty="0"/>
          </a:p>
          <a:p>
            <a:r>
              <a:rPr lang="en-US" sz="2800" dirty="0" smtClean="0"/>
              <a:t>Ability to convert tables to PDF and/or Excel</a:t>
            </a:r>
          </a:p>
          <a:p>
            <a:endParaRPr lang="en-US" sz="2800" dirty="0" smtClean="0">
              <a:solidFill>
                <a:schemeClr val="tx2"/>
              </a:solidFill>
            </a:endParaRPr>
          </a:p>
          <a:p>
            <a:endParaRPr lang="en-US" sz="2800" dirty="0">
              <a:solidFill>
                <a:schemeClr val="tx2"/>
              </a:solidFill>
            </a:endParaRPr>
          </a:p>
        </p:txBody>
      </p:sp>
    </p:spTree>
    <p:extLst>
      <p:ext uri="{BB962C8B-B14F-4D97-AF65-F5344CB8AC3E}">
        <p14:creationId xmlns:p14="http://schemas.microsoft.com/office/powerpoint/2010/main" val="281177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664102"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1066800" y="2343665"/>
            <a:ext cx="1828800" cy="93293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Tree>
    <p:extLst>
      <p:ext uri="{BB962C8B-B14F-4D97-AF65-F5344CB8AC3E}">
        <p14:creationId xmlns:p14="http://schemas.microsoft.com/office/powerpoint/2010/main" val="298449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3" y="914400"/>
            <a:ext cx="8991600" cy="4288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11723" y="3505200"/>
            <a:ext cx="750277" cy="3048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
        <p:nvSpPr>
          <p:cNvPr id="4" name="Rounded Rectangle 3"/>
          <p:cNvSpPr/>
          <p:nvPr/>
        </p:nvSpPr>
        <p:spPr>
          <a:xfrm>
            <a:off x="4876800" y="4191000"/>
            <a:ext cx="826477" cy="3810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
        <p:nvSpPr>
          <p:cNvPr id="3" name="Right Arrow 2"/>
          <p:cNvSpPr/>
          <p:nvPr/>
        </p:nvSpPr>
        <p:spPr>
          <a:xfrm>
            <a:off x="1295400" y="3048459"/>
            <a:ext cx="489204" cy="21784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253419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8593"/>
            <a:ext cx="9067799" cy="5345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a:off x="2362200" y="1066800"/>
            <a:ext cx="489204" cy="21784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 name="Right Arrow 3"/>
          <p:cNvSpPr/>
          <p:nvPr/>
        </p:nvSpPr>
        <p:spPr>
          <a:xfrm>
            <a:off x="2362200" y="2831074"/>
            <a:ext cx="489204" cy="21784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5" name="Right Arrow 4"/>
          <p:cNvSpPr/>
          <p:nvPr/>
        </p:nvSpPr>
        <p:spPr>
          <a:xfrm>
            <a:off x="6705600" y="3253264"/>
            <a:ext cx="489204" cy="21784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147361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6" y="1143000"/>
            <a:ext cx="8991600" cy="4274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a:off x="3276600" y="2590800"/>
            <a:ext cx="489204" cy="21784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 name="Right Arrow 3"/>
          <p:cNvSpPr/>
          <p:nvPr/>
        </p:nvSpPr>
        <p:spPr>
          <a:xfrm>
            <a:off x="6172200" y="2667892"/>
            <a:ext cx="489204" cy="21784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 name="Rounded Rectangle 1"/>
          <p:cNvSpPr/>
          <p:nvPr/>
        </p:nvSpPr>
        <p:spPr>
          <a:xfrm>
            <a:off x="6354545" y="3048000"/>
            <a:ext cx="1447800" cy="5334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367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585</TotalTime>
  <Words>647</Words>
  <Application>Microsoft Office PowerPoint</Application>
  <PresentationFormat>On-screen Show (4:3)</PresentationFormat>
  <Paragraphs>94</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Clarity</vt:lpstr>
      <vt:lpstr>GEORGIA TQIp collaborative  sneak peek: the new data submission reports </vt:lpstr>
      <vt:lpstr>2018 NTDS DATA DICTIONARY</vt:lpstr>
      <vt:lpstr>PowerPoint Presentation</vt:lpstr>
      <vt:lpstr>Coming soon </vt:lpstr>
      <vt:lpstr>Submission Reports…</vt:lpstr>
      <vt:lpstr>PowerPoint Presentation</vt:lpstr>
      <vt:lpstr>PowerPoint Presentation</vt:lpstr>
      <vt:lpstr>PowerPoint Presentation</vt:lpstr>
      <vt:lpstr>PowerPoint Presentation</vt:lpstr>
      <vt:lpstr>Validation Summary Report </vt:lpstr>
      <vt:lpstr>PowerPoint Presentation</vt:lpstr>
      <vt:lpstr>PowerPoint Presentation</vt:lpstr>
      <vt:lpstr>The new Submission frequency Report  features </vt:lpstr>
      <vt:lpstr>PowerPoint Presentation</vt:lpstr>
      <vt:lpstr>PowerPoint Presentation</vt:lpstr>
      <vt:lpstr>PowerPoint Presentation</vt:lpstr>
      <vt:lpstr>PowerPoint Presentation</vt:lpstr>
      <vt:lpstr>PowerPoint Presentation</vt:lpstr>
      <vt:lpstr>PowerPoint Presentation</vt:lpstr>
      <vt:lpstr>Converting Tables to PDF &amp; Excel</vt:lpstr>
      <vt:lpstr>interpreting the new Submission frequency Report  </vt:lpstr>
      <vt:lpstr>Demographic Information</vt:lpstr>
      <vt:lpstr>Demographic Information</vt:lpstr>
      <vt:lpstr>Injury Information</vt:lpstr>
      <vt:lpstr>Injury Information</vt:lpstr>
      <vt:lpstr>Injury Information</vt:lpstr>
      <vt:lpstr>Emergency Department Information</vt:lpstr>
      <vt:lpstr>Emergency Department Information</vt:lpstr>
      <vt:lpstr>PowerPoint Presentation</vt:lpstr>
      <vt:lpstr>PowerPoint Presentation</vt:lpstr>
      <vt:lpstr>Diagnosis Information</vt:lpstr>
      <vt:lpstr>Financial Information</vt:lpstr>
      <vt:lpstr>Hospital Complications</vt:lpstr>
      <vt:lpstr>Measures for Processes of Care</vt:lpstr>
      <vt:lpstr>Measures for Processes of Care</vt:lpstr>
      <vt:lpstr>Measures for Processes of Care</vt:lpstr>
      <vt:lpstr>Measures for Processes of Care</vt:lpstr>
      <vt:lpstr>Measures for Processes of Care</vt:lpstr>
      <vt:lpstr>Measures for Processes of Care</vt:lpstr>
      <vt:lpstr>Business intelligence (BI) tools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Svestka</dc:creator>
  <cp:lastModifiedBy>Amy Svestka</cp:lastModifiedBy>
  <cp:revision>62</cp:revision>
  <dcterms:created xsi:type="dcterms:W3CDTF">2017-08-11T18:05:18Z</dcterms:created>
  <dcterms:modified xsi:type="dcterms:W3CDTF">2017-08-17T21:27:31Z</dcterms:modified>
</cp:coreProperties>
</file>