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30907038" cy="17373600"/>
  <p:notesSz cx="9236075" cy="70104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301722" algn="l" rtl="0" eaLnBrk="0" fontAlgn="base" hangingPunct="0">
      <a:spcBef>
        <a:spcPct val="20000"/>
      </a:spcBef>
      <a:spcAft>
        <a:spcPct val="0"/>
      </a:spcAft>
      <a:buChar char="•"/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603447" algn="l" rtl="0" eaLnBrk="0" fontAlgn="base" hangingPunct="0">
      <a:spcBef>
        <a:spcPct val="20000"/>
      </a:spcBef>
      <a:spcAft>
        <a:spcPct val="0"/>
      </a:spcAft>
      <a:buChar char="•"/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905169" algn="l" rtl="0" eaLnBrk="0" fontAlgn="base" hangingPunct="0">
      <a:spcBef>
        <a:spcPct val="20000"/>
      </a:spcBef>
      <a:spcAft>
        <a:spcPct val="0"/>
      </a:spcAft>
      <a:buChar char="•"/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206895" algn="l" rtl="0" eaLnBrk="0" fontAlgn="base" hangingPunct="0">
      <a:spcBef>
        <a:spcPct val="20000"/>
      </a:spcBef>
      <a:spcAft>
        <a:spcPct val="0"/>
      </a:spcAft>
      <a:buChar char="•"/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1508617" algn="l" defTabSz="301722" rtl="0" eaLnBrk="1" latinLnBrk="0" hangingPunct="1"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1810342" algn="l" defTabSz="301722" rtl="0" eaLnBrk="1" latinLnBrk="0" hangingPunct="1"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2112064" algn="l" defTabSz="301722" rtl="0" eaLnBrk="1" latinLnBrk="0" hangingPunct="1"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2413786" algn="l" defTabSz="301722" rtl="0" eaLnBrk="1" latinLnBrk="0" hangingPunct="1">
      <a:defRPr sz="6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520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Johnson (IWNM)" initials="" lastIdx="4" clrIdx="0"/>
  <p:cmAuthor id="1" name="v-debuye" initials="" lastIdx="8" clrIdx="1"/>
  <p:cmAuthor id="2" name="a-bumont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E8B94"/>
    <a:srgbClr val="004442"/>
    <a:srgbClr val="008080"/>
    <a:srgbClr val="8AA5DC"/>
    <a:srgbClr val="FFFFFF"/>
    <a:srgbClr val="FF33CC"/>
    <a:srgbClr val="333333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34" autoAdjust="0"/>
    <p:restoredTop sz="96307" autoAdjust="0"/>
  </p:normalViewPr>
  <p:slideViewPr>
    <p:cSldViewPr>
      <p:cViewPr>
        <p:scale>
          <a:sx n="33" d="100"/>
          <a:sy n="33" d="100"/>
        </p:scale>
        <p:origin x="-1704" y="-632"/>
      </p:cViewPr>
      <p:guideLst>
        <p:guide orient="horz" pos="5472"/>
        <p:guide pos="97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780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13350" y="0"/>
            <a:ext cx="3986213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1463"/>
            <a:ext cx="3987800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3350" y="6621463"/>
            <a:ext cx="3986213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26E37AA4-E1BE-5547-AADF-F9A3DEFEDE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70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65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301722" algn="l" rtl="0" fontAlgn="base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603447" algn="l" rtl="0" fontAlgn="base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905169" algn="l" rtl="0" fontAlgn="base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206895" algn="l" rtl="0" fontAlgn="base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1508617" algn="l" defTabSz="301722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810342" algn="l" defTabSz="301722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2112064" algn="l" defTabSz="301722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413786" algn="l" defTabSz="301722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7835" y="5396829"/>
            <a:ext cx="26271368" cy="372431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5675" y="9845040"/>
            <a:ext cx="21635694" cy="4439920"/>
          </a:xfrm>
        </p:spPr>
        <p:txBody>
          <a:bodyPr/>
          <a:lstStyle>
            <a:lvl1pPr marL="0" indent="0" algn="ctr">
              <a:buNone/>
              <a:defRPr/>
            </a:lvl1pPr>
            <a:lvl2pPr marL="301722" indent="0" algn="ctr">
              <a:buNone/>
              <a:defRPr/>
            </a:lvl2pPr>
            <a:lvl3pPr marL="603447" indent="0" algn="ctr">
              <a:buNone/>
              <a:defRPr/>
            </a:lvl3pPr>
            <a:lvl4pPr marL="905169" indent="0" algn="ctr">
              <a:buNone/>
              <a:defRPr/>
            </a:lvl4pPr>
            <a:lvl5pPr marL="1206895" indent="0" algn="ctr">
              <a:buNone/>
              <a:defRPr/>
            </a:lvl5pPr>
            <a:lvl6pPr marL="1508617" indent="0" algn="ctr">
              <a:buNone/>
              <a:defRPr/>
            </a:lvl6pPr>
            <a:lvl7pPr marL="1810342" indent="0" algn="ctr">
              <a:buNone/>
              <a:defRPr/>
            </a:lvl7pPr>
            <a:lvl8pPr marL="2112064" indent="0" algn="ctr">
              <a:buNone/>
              <a:defRPr/>
            </a:lvl8pPr>
            <a:lvl9pPr marL="241378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94E58-F2F4-A246-BC16-F6560E10BF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4605C-4DE5-884E-A59C-6284008C83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407988" y="696003"/>
            <a:ext cx="6953509" cy="148233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5544" y="696003"/>
            <a:ext cx="20770456" cy="148233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BD8AF-497C-2940-B7C9-D22D66E89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63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546" y="696001"/>
            <a:ext cx="27815952" cy="2895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5545" y="4053840"/>
            <a:ext cx="13861982" cy="114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499515" y="4053845"/>
            <a:ext cx="13861982" cy="5696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499515" y="9822421"/>
            <a:ext cx="13861982" cy="56969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45546" y="15820984"/>
            <a:ext cx="7211260" cy="120650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2150238" y="15820984"/>
            <a:ext cx="7211260" cy="1206502"/>
          </a:xfrm>
        </p:spPr>
        <p:txBody>
          <a:bodyPr/>
          <a:lstStyle>
            <a:lvl1pPr>
              <a:defRPr/>
            </a:lvl1pPr>
          </a:lstStyle>
          <a:p>
            <a:fld id="{34EB598F-41FD-D741-A38A-4F7EADB6CD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2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134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39" y="11163897"/>
            <a:ext cx="26271368" cy="3450589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1439" y="7363422"/>
            <a:ext cx="26271368" cy="3800476"/>
          </a:xfrm>
        </p:spPr>
        <p:txBody>
          <a:bodyPr anchor="b"/>
          <a:lstStyle>
            <a:lvl1pPr marL="0" indent="0">
              <a:buNone/>
              <a:defRPr sz="1400"/>
            </a:lvl1pPr>
            <a:lvl2pPr marL="301722" indent="0">
              <a:buNone/>
              <a:defRPr sz="1400"/>
            </a:lvl2pPr>
            <a:lvl3pPr marL="603447" indent="0">
              <a:buNone/>
              <a:defRPr sz="1000"/>
            </a:lvl3pPr>
            <a:lvl4pPr marL="905169" indent="0">
              <a:buNone/>
              <a:defRPr sz="1000"/>
            </a:lvl4pPr>
            <a:lvl5pPr marL="1206895" indent="0">
              <a:buNone/>
              <a:defRPr sz="1000"/>
            </a:lvl5pPr>
            <a:lvl6pPr marL="1508617" indent="0">
              <a:buNone/>
              <a:defRPr sz="1000"/>
            </a:lvl6pPr>
            <a:lvl7pPr marL="1810342" indent="0">
              <a:buNone/>
              <a:defRPr sz="1000"/>
            </a:lvl7pPr>
            <a:lvl8pPr marL="2112064" indent="0">
              <a:buNone/>
              <a:defRPr sz="1000"/>
            </a:lvl8pPr>
            <a:lvl9pPr marL="241378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F2164-BE02-744F-B408-BB7D103AF1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0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5545" y="4053840"/>
            <a:ext cx="13861982" cy="11465522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9515" y="4053840"/>
            <a:ext cx="13861982" cy="11465522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38D09-4FF1-F641-9747-06DD94276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1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5546" y="3888702"/>
            <a:ext cx="13655973" cy="162123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01722" indent="0">
              <a:buNone/>
              <a:defRPr sz="1400" b="1"/>
            </a:lvl2pPr>
            <a:lvl3pPr marL="603447" indent="0">
              <a:buNone/>
              <a:defRPr sz="1400" b="1"/>
            </a:lvl3pPr>
            <a:lvl4pPr marL="905169" indent="0">
              <a:buNone/>
              <a:defRPr sz="1000" b="1"/>
            </a:lvl4pPr>
            <a:lvl5pPr marL="1206895" indent="0">
              <a:buNone/>
              <a:defRPr sz="1000" b="1"/>
            </a:lvl5pPr>
            <a:lvl6pPr marL="1508617" indent="0">
              <a:buNone/>
              <a:defRPr sz="1000" b="1"/>
            </a:lvl6pPr>
            <a:lvl7pPr marL="1810342" indent="0">
              <a:buNone/>
              <a:defRPr sz="1000" b="1"/>
            </a:lvl7pPr>
            <a:lvl8pPr marL="2112064" indent="0">
              <a:buNone/>
              <a:defRPr sz="1000" b="1"/>
            </a:lvl8pPr>
            <a:lvl9pPr marL="2413786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5546" y="5509938"/>
            <a:ext cx="13655973" cy="10009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4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00733" y="3888702"/>
            <a:ext cx="13660765" cy="162123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01722" indent="0">
              <a:buNone/>
              <a:defRPr sz="1400" b="1"/>
            </a:lvl2pPr>
            <a:lvl3pPr marL="603447" indent="0">
              <a:buNone/>
              <a:defRPr sz="1400" b="1"/>
            </a:lvl3pPr>
            <a:lvl4pPr marL="905169" indent="0">
              <a:buNone/>
              <a:defRPr sz="1000" b="1"/>
            </a:lvl4pPr>
            <a:lvl5pPr marL="1206895" indent="0">
              <a:buNone/>
              <a:defRPr sz="1000" b="1"/>
            </a:lvl5pPr>
            <a:lvl6pPr marL="1508617" indent="0">
              <a:buNone/>
              <a:defRPr sz="1000" b="1"/>
            </a:lvl6pPr>
            <a:lvl7pPr marL="1810342" indent="0">
              <a:buNone/>
              <a:defRPr sz="1000" b="1"/>
            </a:lvl7pPr>
            <a:lvl8pPr marL="2112064" indent="0">
              <a:buNone/>
              <a:defRPr sz="1000" b="1"/>
            </a:lvl8pPr>
            <a:lvl9pPr marL="2413786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00733" y="5509938"/>
            <a:ext cx="13660765" cy="10009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4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7DD4B-8F11-464B-818E-41233BAB5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0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727D4-8FD0-A24B-B3C1-1EC3202F3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1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0E640-A0D8-D247-B1DA-D9884B749D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7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546" y="691475"/>
            <a:ext cx="10168203" cy="294386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83604" y="691478"/>
            <a:ext cx="17277893" cy="148278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5546" y="3635339"/>
            <a:ext cx="10168203" cy="11884025"/>
          </a:xfrm>
        </p:spPr>
        <p:txBody>
          <a:bodyPr/>
          <a:lstStyle>
            <a:lvl1pPr marL="0" indent="0">
              <a:buNone/>
              <a:defRPr sz="1000"/>
            </a:lvl1pPr>
            <a:lvl2pPr marL="301722" indent="0">
              <a:buNone/>
              <a:defRPr sz="700"/>
            </a:lvl2pPr>
            <a:lvl3pPr marL="603447" indent="0">
              <a:buNone/>
              <a:defRPr sz="700"/>
            </a:lvl3pPr>
            <a:lvl4pPr marL="905169" indent="0">
              <a:buNone/>
              <a:defRPr sz="700"/>
            </a:lvl4pPr>
            <a:lvl5pPr marL="1206895" indent="0">
              <a:buNone/>
              <a:defRPr sz="700"/>
            </a:lvl5pPr>
            <a:lvl6pPr marL="1508617" indent="0">
              <a:buNone/>
              <a:defRPr sz="700"/>
            </a:lvl6pPr>
            <a:lvl7pPr marL="1810342" indent="0">
              <a:buNone/>
              <a:defRPr sz="700"/>
            </a:lvl7pPr>
            <a:lvl8pPr marL="2112064" indent="0">
              <a:buNone/>
              <a:defRPr sz="700"/>
            </a:lvl8pPr>
            <a:lvl9pPr marL="241378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FFFEF-600A-7142-BAD9-B794123D9E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2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615" y="12161521"/>
            <a:ext cx="18544605" cy="14357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7615" y="1552616"/>
            <a:ext cx="18544605" cy="10424160"/>
          </a:xfrm>
        </p:spPr>
        <p:txBody>
          <a:bodyPr/>
          <a:lstStyle>
            <a:lvl1pPr marL="0" indent="0">
              <a:buNone/>
              <a:defRPr sz="2000"/>
            </a:lvl1pPr>
            <a:lvl2pPr marL="301722" indent="0">
              <a:buNone/>
              <a:defRPr sz="1700"/>
            </a:lvl2pPr>
            <a:lvl3pPr marL="603447" indent="0">
              <a:buNone/>
              <a:defRPr sz="1700"/>
            </a:lvl3pPr>
            <a:lvl4pPr marL="905169" indent="0">
              <a:buNone/>
              <a:defRPr sz="1400"/>
            </a:lvl4pPr>
            <a:lvl5pPr marL="1206895" indent="0">
              <a:buNone/>
              <a:defRPr sz="1400"/>
            </a:lvl5pPr>
            <a:lvl6pPr marL="1508617" indent="0">
              <a:buNone/>
              <a:defRPr sz="1400"/>
            </a:lvl6pPr>
            <a:lvl7pPr marL="1810342" indent="0">
              <a:buNone/>
              <a:defRPr sz="1400"/>
            </a:lvl7pPr>
            <a:lvl8pPr marL="2112064" indent="0">
              <a:buNone/>
              <a:defRPr sz="1400"/>
            </a:lvl8pPr>
            <a:lvl9pPr marL="2413786" indent="0">
              <a:buNone/>
              <a:defRPr sz="14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7615" y="13597256"/>
            <a:ext cx="18544605" cy="2038985"/>
          </a:xfrm>
        </p:spPr>
        <p:txBody>
          <a:bodyPr/>
          <a:lstStyle>
            <a:lvl1pPr marL="0" indent="0">
              <a:buNone/>
              <a:defRPr sz="1000"/>
            </a:lvl1pPr>
            <a:lvl2pPr marL="301722" indent="0">
              <a:buNone/>
              <a:defRPr sz="700"/>
            </a:lvl2pPr>
            <a:lvl3pPr marL="603447" indent="0">
              <a:buNone/>
              <a:defRPr sz="700"/>
            </a:lvl3pPr>
            <a:lvl4pPr marL="905169" indent="0">
              <a:buNone/>
              <a:defRPr sz="700"/>
            </a:lvl4pPr>
            <a:lvl5pPr marL="1206895" indent="0">
              <a:buNone/>
              <a:defRPr sz="700"/>
            </a:lvl5pPr>
            <a:lvl6pPr marL="1508617" indent="0">
              <a:buNone/>
              <a:defRPr sz="700"/>
            </a:lvl6pPr>
            <a:lvl7pPr marL="1810342" indent="0">
              <a:buNone/>
              <a:defRPr sz="700"/>
            </a:lvl7pPr>
            <a:lvl8pPr marL="2112064" indent="0">
              <a:buNone/>
              <a:defRPr sz="700"/>
            </a:lvl8pPr>
            <a:lvl9pPr marL="241378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60098" y="15820984"/>
            <a:ext cx="9786843" cy="1206502"/>
          </a:xfrm>
          <a:prstGeom prst="rect">
            <a:avLst/>
          </a:prstGeom>
        </p:spPr>
        <p:txBody>
          <a:bodyPr lIns="60346" tIns="30173" rIns="60346" bIns="301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75763-821D-6242-AE57-ED11A10C0B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15662402" y="3396300"/>
            <a:ext cx="0" cy="139773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1108" tIns="91235" rIns="181108" bIns="91235"/>
          <a:lstStyle/>
          <a:p>
            <a:endParaRPr lang="en-US"/>
          </a:p>
        </p:txBody>
      </p:sp>
      <p:sp>
        <p:nvSpPr>
          <p:cNvPr id="83994" name="Rectangle 26"/>
          <p:cNvSpPr>
            <a:spLocks noChangeArrowheads="1"/>
          </p:cNvSpPr>
          <p:nvPr/>
        </p:nvSpPr>
        <p:spPr bwMode="auto">
          <a:xfrm>
            <a:off x="0" y="0"/>
            <a:ext cx="30998319" cy="3505200"/>
          </a:xfrm>
          <a:prstGeom prst="rect">
            <a:avLst/>
          </a:prstGeom>
          <a:gradFill flip="none" rotWithShape="1">
            <a:gsLst>
              <a:gs pos="64000">
                <a:srgbClr val="004442"/>
              </a:gs>
              <a:gs pos="52000">
                <a:srgbClr val="008080"/>
              </a:gs>
              <a:gs pos="3900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62119" y="228601"/>
            <a:ext cx="2129937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0312" tIns="30156" rIns="60312" bIns="30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5546" y="4053840"/>
            <a:ext cx="27815952" cy="1146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0312" tIns="30156" rIns="60312" bIns="30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5546" y="15820984"/>
            <a:ext cx="7211260" cy="120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0312" tIns="30156" rIns="60312" bIns="3015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150238" y="15820984"/>
            <a:ext cx="7211260" cy="120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0312" tIns="30156" rIns="60312" bIns="3015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000"/>
            </a:lvl1pPr>
          </a:lstStyle>
          <a:p>
            <a:fld id="{1AED7140-49DC-9B47-A3DF-9A4EF8D07C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14230115" y="3438527"/>
            <a:ext cx="4249718" cy="152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2786853" y="3505200"/>
            <a:ext cx="4571666" cy="15563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 userDrawn="1"/>
        </p:nvSpPr>
        <p:spPr bwMode="auto">
          <a:xfrm>
            <a:off x="12749153" y="14912343"/>
            <a:ext cx="3927769" cy="20877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12877933" y="17011651"/>
            <a:ext cx="3927769" cy="3619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8177487" y="4632960"/>
            <a:ext cx="15002791" cy="104241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4" name="Round Same Side Corner Rectangle 3"/>
          <p:cNvSpPr/>
          <p:nvPr userDrawn="1"/>
        </p:nvSpPr>
        <p:spPr bwMode="auto">
          <a:xfrm>
            <a:off x="2897535" y="4886326"/>
            <a:ext cx="6503356" cy="2967989"/>
          </a:xfrm>
          <a:prstGeom prst="round2Same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Round Same Side Corner Rectangle 5"/>
          <p:cNvSpPr/>
          <p:nvPr userDrawn="1"/>
        </p:nvSpPr>
        <p:spPr bwMode="auto">
          <a:xfrm>
            <a:off x="450727" y="615318"/>
            <a:ext cx="6760915" cy="2889882"/>
          </a:xfrm>
          <a:prstGeom prst="round2Same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vert="horz" wrap="square" lIns="181108" tIns="91235" rIns="181108" bIns="91235" numCol="1" rtlCol="0" anchor="t" anchorCtr="0" compatLnSpc="1">
            <a:prstTxWarp prst="textNoShape">
              <a:avLst/>
            </a:prstTxWarp>
          </a:bodyPr>
          <a:lstStyle/>
          <a:p>
            <a:pPr marL="677830" marR="0" indent="-677830" algn="l" defTabSz="41497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19" y="908649"/>
            <a:ext cx="6096000" cy="2444151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 bwMode="auto">
          <a:xfrm flipV="1">
            <a:off x="8138319" y="1676400"/>
            <a:ext cx="20116800" cy="22863"/>
          </a:xfrm>
          <a:prstGeom prst="line">
            <a:avLst/>
          </a:prstGeom>
          <a:ln w="127000" cap="rnd" cmpd="sng">
            <a:solidFill>
              <a:srgbClr val="3E8B94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auto">
          <a:xfrm flipV="1">
            <a:off x="823119" y="17198337"/>
            <a:ext cx="29260800" cy="22863"/>
          </a:xfrm>
          <a:prstGeom prst="line">
            <a:avLst/>
          </a:prstGeom>
          <a:ln w="127000" cap="rnd" cmpd="sng">
            <a:solidFill>
              <a:srgbClr val="3E8B94"/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5pPr>
      <a:lvl6pPr marL="301722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6pPr>
      <a:lvl7pPr marL="603447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7pPr>
      <a:lvl8pPr marL="905169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8pPr>
      <a:lvl9pPr marL="1206895" algn="ctr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4196" indent="-22419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88207" indent="-189624" algn="l" rtl="0" eaLnBrk="1" fontAlgn="base" hangingPunct="1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+mn-ea"/>
        </a:defRPr>
      </a:lvl2pPr>
      <a:lvl3pPr marL="753261" indent="-1498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</a:defRPr>
      </a:lvl3pPr>
      <a:lvl4pPr marL="1057081" indent="-155051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1356708" indent="-1498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1658430" indent="-1498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1960156" indent="-1498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261878" indent="-1498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563603" indent="-149813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01722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03447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5169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6895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617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10342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12064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413786" algn="l" defTabSz="301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064119" y="3848101"/>
            <a:ext cx="6400800" cy="896112"/>
          </a:xfrm>
          <a:prstGeom prst="rect">
            <a:avLst/>
          </a:prstGeom>
          <a:gradFill flip="none" rotWithShape="1">
            <a:gsLst>
              <a:gs pos="99000">
                <a:srgbClr val="008080"/>
              </a:gs>
              <a:gs pos="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7276032" y="3848102"/>
            <a:ext cx="16483287" cy="896112"/>
          </a:xfrm>
          <a:prstGeom prst="rect">
            <a:avLst/>
          </a:prstGeom>
          <a:gradFill flip="none" rotWithShape="1">
            <a:gsLst>
              <a:gs pos="100000">
                <a:srgbClr val="008080"/>
              </a:gs>
              <a:gs pos="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4140319" y="10515600"/>
            <a:ext cx="6400800" cy="896112"/>
          </a:xfrm>
          <a:prstGeom prst="rect">
            <a:avLst/>
          </a:prstGeom>
          <a:gradFill flip="none" rotWithShape="1">
            <a:gsLst>
              <a:gs pos="100000">
                <a:srgbClr val="008080"/>
              </a:gs>
              <a:gs pos="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18319" y="10591800"/>
            <a:ext cx="6400800" cy="896112"/>
          </a:xfrm>
          <a:prstGeom prst="rect">
            <a:avLst/>
          </a:prstGeom>
          <a:gradFill flip="none" rotWithShape="1">
            <a:gsLst>
              <a:gs pos="99000">
                <a:srgbClr val="008080"/>
              </a:gs>
              <a:gs pos="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43897" y="3848099"/>
            <a:ext cx="6400800" cy="896112"/>
          </a:xfrm>
          <a:prstGeom prst="rect">
            <a:avLst/>
          </a:prstGeom>
          <a:gradFill flip="none" rotWithShape="1">
            <a:gsLst>
              <a:gs pos="100000">
                <a:srgbClr val="008080"/>
              </a:gs>
              <a:gs pos="0">
                <a:srgbClr val="004442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lIns="181108" tIns="91235" rIns="181108" bIns="91235" anchor="ctr"/>
          <a:lstStyle/>
          <a:p>
            <a:endParaRPr lang="en-US">
              <a:solidFill>
                <a:srgbClr val="004442"/>
              </a:solidFill>
              <a:effectLst>
                <a:outerShdw blurRad="63500" dir="13500000" kx="2700000" rotWithShape="0">
                  <a:srgbClr val="000000">
                    <a:alpha val="15000"/>
                  </a:srgbClr>
                </a:outerShdw>
              </a:effectLst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708" y="152400"/>
            <a:ext cx="21578011" cy="1520189"/>
          </a:xfrm>
          <a:noFill/>
        </p:spPr>
        <p:txBody>
          <a:bodyPr/>
          <a:lstStyle/>
          <a:p>
            <a:r>
              <a:rPr lang="en-US" sz="4200" dirty="0" smtClean="0"/>
              <a:t>A DECADE EVALUATION OF A STATE TRAUMA SYSTEM: HAS ACCESS TO INPATIENT TRAUMA CARE AT DESIGNATED TRAUMA CENTERS IMPROVED?</a:t>
            </a:r>
            <a:endParaRPr lang="en-US" sz="4200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0719" y="4876800"/>
            <a:ext cx="6248400" cy="6172200"/>
          </a:xfrm>
          <a:noFill/>
        </p:spPr>
        <p:txBody>
          <a:bodyPr lIns="60346" tIns="30173" rIns="60346" bIns="30173"/>
          <a:lstStyle/>
          <a:p>
            <a:pPr marL="0" indent="0" eaLnBrk="0" hangingPunct="0">
              <a:spcBef>
                <a:spcPct val="75000"/>
              </a:spcBef>
              <a:spcAft>
                <a:spcPct val="25000"/>
              </a:spcAft>
              <a:buClr>
                <a:srgbClr val="008080"/>
              </a:buClr>
              <a:buSzPct val="115000"/>
              <a:buNone/>
            </a:pPr>
            <a:r>
              <a:rPr lang="en-US" sz="2800" dirty="0"/>
              <a:t>Recently, the trauma center component of the Georgia trauma system was evaluated demonstrating a 10% probability of increased survival for severely injured patients treated at designated trauma centers (DTC) versus non-trauma </a:t>
            </a:r>
            <a:r>
              <a:rPr lang="en-US" sz="2800" dirty="0" smtClean="0"/>
              <a:t>centers. The </a:t>
            </a:r>
            <a:r>
              <a:rPr lang="en-US" sz="2800" dirty="0"/>
              <a:t>purpose of this study was to determine the effectiveness of a state trauma system to provide access to inpatient trauma care at designated trauma centers for its residents. </a:t>
            </a:r>
            <a:endParaRPr lang="en-US" sz="2800" dirty="0">
              <a:solidFill>
                <a:srgbClr val="004442"/>
              </a:solidFill>
              <a:cs typeface="Times New Roman" charset="0"/>
            </a:endParaRPr>
          </a:p>
        </p:txBody>
      </p:sp>
      <p:sp>
        <p:nvSpPr>
          <p:cNvPr id="80945" name="Text Box 49"/>
          <p:cNvSpPr txBox="1">
            <a:spLocks noChangeArrowheads="1"/>
          </p:cNvSpPr>
          <p:nvPr/>
        </p:nvSpPr>
        <p:spPr bwMode="auto">
          <a:xfrm>
            <a:off x="7985919" y="1843621"/>
            <a:ext cx="20421599" cy="156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108" tIns="91235" rIns="181108" bIns="91235">
            <a:spAutoFit/>
          </a:bodyPr>
          <a:lstStyle>
            <a:lvl1pPr marL="1027113" indent="-10271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>
              <a:spcBef>
                <a:spcPct val="50000"/>
              </a:spcBef>
              <a:buFontTx/>
              <a:buNone/>
            </a:pPr>
            <a:r>
              <a:rPr lang="en-US" sz="3000" dirty="0">
                <a:solidFill>
                  <a:srgbClr val="FFFFFF"/>
                </a:solidFill>
                <a:latin typeface="+mj-lt"/>
              </a:rPr>
              <a:t>Dennis W. Ashley, </a:t>
            </a:r>
            <a:r>
              <a:rPr lang="en-US" sz="3000" dirty="0" smtClean="0">
                <a:solidFill>
                  <a:srgbClr val="FFFFFF"/>
                </a:solidFill>
                <a:latin typeface="+mj-lt"/>
              </a:rPr>
              <a:t>MD, </a:t>
            </a:r>
            <a:r>
              <a:rPr lang="en-US" sz="3000" dirty="0">
                <a:solidFill>
                  <a:srgbClr val="FFFFFF"/>
                </a:solidFill>
                <a:latin typeface="+mj-lt"/>
              </a:rPr>
              <a:t>Etienne E. </a:t>
            </a:r>
            <a:r>
              <a:rPr lang="en-US" sz="3000" dirty="0" err="1">
                <a:solidFill>
                  <a:srgbClr val="FFFFFF"/>
                </a:solidFill>
                <a:latin typeface="+mj-lt"/>
              </a:rPr>
              <a:t>Pracht</a:t>
            </a:r>
            <a:r>
              <a:rPr lang="en-US" sz="3000" dirty="0">
                <a:solidFill>
                  <a:srgbClr val="FFFFFF"/>
                </a:solidFill>
                <a:latin typeface="+mj-lt"/>
              </a:rPr>
              <a:t>, </a:t>
            </a:r>
            <a:r>
              <a:rPr lang="en-US" sz="3000" dirty="0" smtClean="0">
                <a:solidFill>
                  <a:srgbClr val="FFFFFF"/>
                </a:solidFill>
                <a:latin typeface="+mj-lt"/>
              </a:rPr>
              <a:t>PhD, </a:t>
            </a:r>
            <a:r>
              <a:rPr lang="en-US" sz="3000" dirty="0">
                <a:solidFill>
                  <a:srgbClr val="FFFFFF"/>
                </a:solidFill>
                <a:latin typeface="+mj-lt"/>
              </a:rPr>
              <a:t>Regina S. Medeiros DNP, </a:t>
            </a:r>
            <a:r>
              <a:rPr lang="en-US" sz="3000" dirty="0" smtClean="0">
                <a:solidFill>
                  <a:srgbClr val="FFFFFF"/>
                </a:solidFill>
                <a:latin typeface="+mj-lt"/>
              </a:rPr>
              <a:t>RN, </a:t>
            </a:r>
            <a:r>
              <a:rPr lang="en-US" sz="3000" dirty="0">
                <a:solidFill>
                  <a:srgbClr val="FFFFFF"/>
                </a:solidFill>
                <a:latin typeface="+mj-lt"/>
              </a:rPr>
              <a:t>Elizabeth V. Atkins, BSN, RN, Elizabeth G. Nesmith, PhD, APRN-BC, Tracy J. Johns, MSN, RN-BC, CPHQ, James R. Dunne, MD, Jeffrey M. Nicholas, </a:t>
            </a:r>
            <a:r>
              <a:rPr lang="en-US" sz="3000" dirty="0" smtClean="0">
                <a:solidFill>
                  <a:srgbClr val="FFFFFF"/>
                </a:solidFill>
                <a:latin typeface="+mj-lt"/>
              </a:rPr>
              <a:t>MD     &amp; Members of the Georgia Research Institute for Trauma (GRIT) </a:t>
            </a:r>
            <a:endParaRPr lang="en-US" sz="3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80956" name="Text Box 60"/>
          <p:cNvSpPr txBox="1">
            <a:spLocks noChangeArrowheads="1"/>
          </p:cNvSpPr>
          <p:nvPr/>
        </p:nvSpPr>
        <p:spPr bwMode="auto">
          <a:xfrm>
            <a:off x="518319" y="11658600"/>
            <a:ext cx="6248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>
            <a:lvl1pPr marL="342900" indent="-342900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4241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25384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26527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7670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32242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6814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41386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5958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004442"/>
                </a:solidFill>
                <a:latin typeface="+mn-lt"/>
                <a:cs typeface="Times New Roman" charset="0"/>
              </a:rPr>
              <a:t>We reviewed 371,786 patients from the state’s discharge database and identified 255,657 treated at either a designated trauma center or a non-trauma center between 2003-2012. Injury severity was assigned using the International Classification Injury Severity Score (ICISS) method.  Injury was categorized as mild, moderate or severe.  Patients were also categorized by age and injury type</a:t>
            </a:r>
            <a:r>
              <a:rPr lang="en-US" sz="2800" dirty="0" smtClean="0">
                <a:solidFill>
                  <a:srgbClr val="004442"/>
                </a:solidFill>
                <a:latin typeface="+mn-lt"/>
                <a:cs typeface="Times New Roman" charset="0"/>
              </a:rPr>
              <a:t>.</a:t>
            </a:r>
            <a:endParaRPr lang="en-US" sz="2800" dirty="0">
              <a:solidFill>
                <a:srgbClr val="004442"/>
              </a:solidFill>
              <a:latin typeface="+mn-lt"/>
            </a:endParaRPr>
          </a:p>
        </p:txBody>
      </p:sp>
      <p:sp>
        <p:nvSpPr>
          <p:cNvPr id="81267" name="Rectangle 371"/>
          <p:cNvSpPr>
            <a:spLocks noChangeArrowheads="1"/>
          </p:cNvSpPr>
          <p:nvPr/>
        </p:nvSpPr>
        <p:spPr bwMode="auto">
          <a:xfrm>
            <a:off x="24064119" y="4876800"/>
            <a:ext cx="6428232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/>
          <a:p>
            <a:pPr marL="377156" indent="-377156">
              <a:lnSpc>
                <a:spcPct val="115000"/>
              </a:lnSpc>
            </a:pPr>
            <a:r>
              <a:rPr lang="en-US" sz="2800" dirty="0" smtClean="0">
                <a:solidFill>
                  <a:srgbClr val="004442"/>
                </a:solidFill>
                <a:latin typeface="+mn-lt"/>
                <a:cs typeface="Times New Roman" charset="0"/>
              </a:rPr>
              <a:t>…</a:t>
            </a:r>
            <a:endParaRPr lang="en-US" sz="2800" dirty="0">
              <a:solidFill>
                <a:srgbClr val="004442"/>
              </a:solidFill>
              <a:latin typeface="+mn-lt"/>
              <a:cs typeface="Times New Roman" charset="0"/>
            </a:endParaRPr>
          </a:p>
        </p:txBody>
      </p:sp>
      <p:sp>
        <p:nvSpPr>
          <p:cNvPr id="81335" name="Text Box 439"/>
          <p:cNvSpPr txBox="1">
            <a:spLocks noChangeArrowheads="1"/>
          </p:cNvSpPr>
          <p:nvPr/>
        </p:nvSpPr>
        <p:spPr bwMode="auto">
          <a:xfrm>
            <a:off x="24140319" y="11506200"/>
            <a:ext cx="6400800" cy="520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>
            <a:lvl1pPr marL="1027113" indent="-10271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77156" indent="-377156">
              <a:lnSpc>
                <a:spcPct val="115000"/>
              </a:lnSpc>
            </a:pPr>
            <a:r>
              <a:rPr lang="en-US" sz="2800" dirty="0" smtClean="0">
                <a:solidFill>
                  <a:srgbClr val="004442"/>
                </a:solidFill>
                <a:latin typeface="+mn-lt"/>
                <a:cs typeface="Times New Roman" charset="0"/>
              </a:rPr>
              <a:t>…</a:t>
            </a:r>
            <a:r>
              <a:rPr lang="en-US" sz="2800" dirty="0">
                <a:solidFill>
                  <a:srgbClr val="004442"/>
                </a:solidFill>
                <a:latin typeface="+mn-lt"/>
                <a:cs typeface="Times New Roman" charset="0"/>
              </a:rPr>
              <a:t>  </a:t>
            </a:r>
          </a:p>
        </p:txBody>
      </p:sp>
      <p:sp>
        <p:nvSpPr>
          <p:cNvPr id="81390" name="Text Box 494"/>
          <p:cNvSpPr txBox="1">
            <a:spLocks noChangeArrowheads="1"/>
          </p:cNvSpPr>
          <p:nvPr/>
        </p:nvSpPr>
        <p:spPr bwMode="auto">
          <a:xfrm>
            <a:off x="2713568" y="2038351"/>
            <a:ext cx="2322628" cy="92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4138" tIns="24138" rIns="24138" bIns="24138"/>
          <a:lstStyle>
            <a:lvl1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3894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700">
                <a:solidFill>
                  <a:srgbClr val="000000"/>
                </a:solidFill>
                <a:latin typeface="+mj-lt"/>
              </a:rPr>
              <a:t>￼</a:t>
            </a:r>
            <a:endParaRPr lang="en-US" sz="57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9528" y="1036956"/>
            <a:ext cx="413706" cy="1061213"/>
          </a:xfrm>
          <a:prstGeom prst="rect">
            <a:avLst/>
          </a:prstGeom>
          <a:noFill/>
        </p:spPr>
        <p:txBody>
          <a:bodyPr wrap="none" lIns="60346" tIns="30173" rIns="60346" bIns="30173" rtlCol="0">
            <a:spAutoFit/>
          </a:bodyPr>
          <a:lstStyle/>
          <a:p>
            <a:endParaRPr lang="en-US" dirty="0">
              <a:latin typeface="+mj-lt"/>
            </a:endParaRPr>
          </a:p>
        </p:txBody>
      </p:sp>
      <p:sp>
        <p:nvSpPr>
          <p:cNvPr id="88" name="Rectangle 86"/>
          <p:cNvSpPr>
            <a:spLocks noChangeArrowheads="1"/>
          </p:cNvSpPr>
          <p:nvPr/>
        </p:nvSpPr>
        <p:spPr bwMode="auto">
          <a:xfrm>
            <a:off x="7469201" y="5078729"/>
            <a:ext cx="7661903" cy="71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/>
          <a:p>
            <a:pPr marL="224196" indent="-22419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678878" algn="l"/>
              </a:tabLst>
            </a:pPr>
            <a:r>
              <a:rPr lang="en-US" sz="3000" b="1" u="sng" dirty="0" smtClean="0">
                <a:solidFill>
                  <a:srgbClr val="004442"/>
                </a:solidFill>
                <a:latin typeface="+mj-lt"/>
              </a:rPr>
              <a:t>GRAPHIC TITLE</a:t>
            </a:r>
            <a:endParaRPr lang="en-US" sz="3000" b="1" u="sng" dirty="0">
              <a:solidFill>
                <a:srgbClr val="004442"/>
              </a:solidFill>
              <a:latin typeface="+mj-lt"/>
            </a:endParaRPr>
          </a:p>
        </p:txBody>
      </p:sp>
      <p:sp>
        <p:nvSpPr>
          <p:cNvPr id="42" name="Rectangle 86"/>
          <p:cNvSpPr>
            <a:spLocks noChangeArrowheads="1"/>
          </p:cNvSpPr>
          <p:nvPr/>
        </p:nvSpPr>
        <p:spPr bwMode="auto">
          <a:xfrm>
            <a:off x="16097416" y="5078729"/>
            <a:ext cx="7661903" cy="63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/>
          <a:p>
            <a:pPr marL="224196" indent="-22419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678878" algn="l"/>
              </a:tabLst>
            </a:pPr>
            <a:r>
              <a:rPr lang="en-US" sz="3000" b="1" u="sng" dirty="0">
                <a:solidFill>
                  <a:srgbClr val="004442"/>
                </a:solidFill>
                <a:latin typeface="+mj-lt"/>
              </a:rPr>
              <a:t>GRAPHIC TITLE</a:t>
            </a:r>
          </a:p>
        </p:txBody>
      </p:sp>
      <p:sp>
        <p:nvSpPr>
          <p:cNvPr id="49" name="Rectangle 86"/>
          <p:cNvSpPr>
            <a:spLocks noChangeArrowheads="1"/>
          </p:cNvSpPr>
          <p:nvPr/>
        </p:nvSpPr>
        <p:spPr bwMode="auto">
          <a:xfrm>
            <a:off x="7211642" y="11887201"/>
            <a:ext cx="7797314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/>
          <a:p>
            <a:pPr marL="224196" indent="-22419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678878" algn="l"/>
              </a:tabLst>
            </a:pPr>
            <a:r>
              <a:rPr lang="en-US" sz="3000" b="1" u="sng" dirty="0" smtClean="0">
                <a:solidFill>
                  <a:srgbClr val="004442"/>
                </a:solidFill>
                <a:latin typeface="+mj-lt"/>
              </a:rPr>
              <a:t>GRAPHIC TITLE</a:t>
            </a:r>
            <a:endParaRPr lang="en-US" sz="3000" b="1" u="sng" dirty="0">
              <a:solidFill>
                <a:srgbClr val="004442"/>
              </a:solidFill>
              <a:latin typeface="+mj-lt"/>
            </a:endParaRPr>
          </a:p>
        </p:txBody>
      </p:sp>
      <p:sp>
        <p:nvSpPr>
          <p:cNvPr id="52" name="Rectangle 86"/>
          <p:cNvSpPr>
            <a:spLocks noChangeArrowheads="1"/>
          </p:cNvSpPr>
          <p:nvPr/>
        </p:nvSpPr>
        <p:spPr bwMode="auto">
          <a:xfrm>
            <a:off x="15904247" y="11887201"/>
            <a:ext cx="785507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/>
          <a:lstStyle/>
          <a:p>
            <a:pPr marL="224196" indent="-22419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678878" algn="l"/>
              </a:tabLst>
            </a:pPr>
            <a:r>
              <a:rPr lang="en-US" sz="3000" b="1" u="sng" dirty="0" smtClean="0">
                <a:solidFill>
                  <a:srgbClr val="004442"/>
                </a:solidFill>
                <a:latin typeface="+mj-lt"/>
              </a:rPr>
              <a:t>GRAPHIC TITLE</a:t>
            </a:r>
            <a:endParaRPr lang="en-US" sz="3000" b="1" u="sng" dirty="0">
              <a:solidFill>
                <a:srgbClr val="004442"/>
              </a:solidFill>
              <a:latin typeface="+mj-lt"/>
            </a:endParaRPr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7282038" y="3886200"/>
            <a:ext cx="16477281" cy="89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 anchor="ctr"/>
          <a:lstStyle/>
          <a:p>
            <a:pPr marL="224196" indent="-22419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678878" algn="l"/>
              </a:tabLst>
            </a:pPr>
            <a:r>
              <a:rPr lang="en-US" sz="3000" b="1" dirty="0">
                <a:solidFill>
                  <a:srgbClr val="FFFFFF"/>
                </a:solidFill>
                <a:latin typeface="+mj-lt"/>
              </a:rPr>
              <a:t>RESULTS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670719" y="3810000"/>
            <a:ext cx="6400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0346" tIns="30173" rIns="60346" bIns="30173" numCol="1" anchor="ctr" anchorCtr="0" compatLnSpc="1">
            <a:prstTxWarp prst="textNoShape">
              <a:avLst/>
            </a:prstTxWarp>
          </a:bodyPr>
          <a:lstStyle>
            <a:lvl1pPr marL="224196" indent="-22419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8207" indent="-189624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chemeClr val="tx1"/>
                </a:solidFill>
                <a:latin typeface="+mn-lt"/>
                <a:ea typeface="+mn-ea"/>
              </a:defRPr>
            </a:lvl2pPr>
            <a:lvl3pPr marL="753261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1057081" indent="-15505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</a:defRPr>
            </a:lvl4pPr>
            <a:lvl5pPr marL="1356708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1658430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960156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261878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563603" indent="-1498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65000"/>
              </a:spcAft>
              <a:buFontTx/>
              <a:buNone/>
            </a:pPr>
            <a:r>
              <a:rPr lang="en-US" sz="3000" b="1" dirty="0" smtClean="0">
                <a:solidFill>
                  <a:srgbClr val="FFFFFF"/>
                </a:solidFill>
                <a:latin typeface="+mj-lt"/>
              </a:rPr>
              <a:t>BACKGROUND</a:t>
            </a:r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518319" y="10591800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 anchor="ctr"/>
          <a:lstStyle>
            <a:lvl1pPr marL="342900" indent="-342900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4241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25384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26527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7670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32242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6814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41386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595813"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 algn="ctr">
              <a:buNone/>
            </a:pPr>
            <a:endParaRPr lang="en-US" sz="3000" dirty="0">
              <a:solidFill>
                <a:srgbClr val="004442"/>
              </a:solidFill>
              <a:latin typeface="+mn-lt"/>
              <a:cs typeface="Times New Roman" charset="0"/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+mn-lt"/>
                <a:cs typeface="Times New Roman" charset="0"/>
              </a:rPr>
              <a:t>METHODS</a:t>
            </a:r>
            <a:endParaRPr lang="en-US" sz="3000" b="1" dirty="0">
              <a:solidFill>
                <a:schemeClr val="bg1"/>
              </a:solidFill>
              <a:latin typeface="+mn-lt"/>
              <a:cs typeface="Times New Roman" charset="0"/>
            </a:endParaRPr>
          </a:p>
          <a:p>
            <a:pPr marL="0" indent="0">
              <a:buNone/>
            </a:pPr>
            <a:endParaRPr lang="en-US" sz="3000" dirty="0">
              <a:solidFill>
                <a:srgbClr val="004442"/>
              </a:solidFill>
              <a:latin typeface="+mn-lt"/>
              <a:cs typeface="Times New Roman" charset="0"/>
            </a:endParaRPr>
          </a:p>
        </p:txBody>
      </p:sp>
      <p:sp>
        <p:nvSpPr>
          <p:cNvPr id="35" name="Rectangle 371"/>
          <p:cNvSpPr>
            <a:spLocks noChangeArrowheads="1"/>
          </p:cNvSpPr>
          <p:nvPr/>
        </p:nvSpPr>
        <p:spPr bwMode="auto">
          <a:xfrm>
            <a:off x="24112887" y="3886200"/>
            <a:ext cx="642823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 anchor="ctr"/>
          <a:lstStyle/>
          <a:p>
            <a:pPr marL="301722" indent="-301722" algn="ctr" eaLnBrk="1" hangingPunct="1">
              <a:spcBef>
                <a:spcPct val="0"/>
              </a:spcBef>
              <a:spcAft>
                <a:spcPct val="65000"/>
              </a:spcAft>
              <a:buNone/>
            </a:pPr>
            <a:r>
              <a:rPr lang="en-US" sz="3000" b="1" dirty="0" smtClean="0">
                <a:solidFill>
                  <a:srgbClr val="FFFFFF"/>
                </a:solidFill>
                <a:latin typeface="+mj-lt"/>
                <a:cs typeface="Times New Roman" charset="0"/>
              </a:rPr>
              <a:t>DISCUSSION</a:t>
            </a:r>
            <a:endParaRPr lang="en-US" sz="3000" b="1" dirty="0">
              <a:solidFill>
                <a:srgbClr val="FFFFFF"/>
              </a:solidFill>
              <a:latin typeface="+mj-lt"/>
              <a:cs typeface="Times New Roman" charset="0"/>
            </a:endParaRPr>
          </a:p>
        </p:txBody>
      </p:sp>
      <p:sp>
        <p:nvSpPr>
          <p:cNvPr id="37" name="Text Box 439"/>
          <p:cNvSpPr txBox="1">
            <a:spLocks noChangeArrowheads="1"/>
          </p:cNvSpPr>
          <p:nvPr/>
        </p:nvSpPr>
        <p:spPr bwMode="auto">
          <a:xfrm>
            <a:off x="24140319" y="10591800"/>
            <a:ext cx="6400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0346" tIns="30173" rIns="60346" bIns="30173" anchor="ctr"/>
          <a:lstStyle>
            <a:lvl1pPr marL="1027113" indent="-1027113"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62880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6288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50000"/>
              </a:lnSpc>
              <a:spcAft>
                <a:spcPts val="1524"/>
              </a:spcAft>
              <a:buNone/>
            </a:pPr>
            <a:r>
              <a:rPr lang="en-US" sz="3000" b="1" dirty="0" smtClean="0">
                <a:solidFill>
                  <a:srgbClr val="FFFFFF"/>
                </a:solidFill>
                <a:latin typeface="+mj-lt"/>
              </a:rPr>
              <a:t>CONCLUSION</a:t>
            </a:r>
            <a:endParaRPr lang="en-US" sz="3000" b="1" dirty="0">
              <a:solidFill>
                <a:srgbClr val="FFFFFF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10021427">
  <a:themeElements>
    <a:clrScheme name="Custom 3">
      <a:dk1>
        <a:srgbClr val="343731"/>
      </a:dk1>
      <a:lt1>
        <a:srgbClr val="FFFFFF"/>
      </a:lt1>
      <a:dk2>
        <a:srgbClr val="000000"/>
      </a:dk2>
      <a:lt2>
        <a:srgbClr val="808080"/>
      </a:lt2>
      <a:accent1>
        <a:srgbClr val="E6A052"/>
      </a:accent1>
      <a:accent2>
        <a:srgbClr val="0B333C"/>
      </a:accent2>
      <a:accent3>
        <a:srgbClr val="4D0B51"/>
      </a:accent3>
      <a:accent4>
        <a:srgbClr val="E6A052"/>
      </a:accent4>
      <a:accent5>
        <a:srgbClr val="535E7A"/>
      </a:accent5>
      <a:accent6>
        <a:srgbClr val="FFFFFF"/>
      </a:accent6>
      <a:hlink>
        <a:srgbClr val="3E8B94"/>
      </a:hlink>
      <a:folHlink>
        <a:srgbClr val="9EA700"/>
      </a:folHlink>
    </a:clrScheme>
    <a:fontScheme name="medical poster with graphics_post design_082605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252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TM10021427</vt:lpstr>
      <vt:lpstr>A DECADE EVALUATION OF A STATE TRAUMA SYSTEM: HAS ACCESS TO INPATIENT TRAUMA CARE AT DESIGNATED TRAUMA CENTERS IMPROVED?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Focused Effort To Improve Trauma Care By Utilizing A Statewide Collaborative Model</dc:title>
  <dc:creator>Elizabeth Atkins</dc:creator>
  <cp:lastModifiedBy>Lori Mabry</cp:lastModifiedBy>
  <cp:revision>57</cp:revision>
  <cp:lastPrinted>2004-07-01T22:30:03Z</cp:lastPrinted>
  <dcterms:created xsi:type="dcterms:W3CDTF">2005-08-26T20:19:53Z</dcterms:created>
  <dcterms:modified xsi:type="dcterms:W3CDTF">2016-12-28T16:30:44Z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  <property fmtid="{D5CDD505-2E9C-101B-9397-08002B2CF9AE}" pid="3" name="_AdHocReviewCycleID">
    <vt:i4>652767693</vt:i4>
  </property>
  <property fmtid="{D5CDD505-2E9C-101B-9397-08002B2CF9AE}" pid="4" name="_NewReviewCycle">
    <vt:lpwstr/>
  </property>
  <property fmtid="{D5CDD505-2E9C-101B-9397-08002B2CF9AE}" pid="5" name="_EmailSubject">
    <vt:lpwstr>Grady 4x4 poster</vt:lpwstr>
  </property>
  <property fmtid="{D5CDD505-2E9C-101B-9397-08002B2CF9AE}" pid="6" name="_AuthorEmail">
    <vt:lpwstr>liz.atkins@gmh.edu</vt:lpwstr>
  </property>
  <property fmtid="{D5CDD505-2E9C-101B-9397-08002B2CF9AE}" pid="7" name="_AuthorEmailDisplayName">
    <vt:lpwstr>Elizabeth Atkins</vt:lpwstr>
  </property>
</Properties>
</file>