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5" r:id="rId7"/>
    <p:sldId id="266" r:id="rId8"/>
    <p:sldId id="275" r:id="rId9"/>
    <p:sldId id="260" r:id="rId10"/>
    <p:sldId id="261" r:id="rId11"/>
    <p:sldId id="269" r:id="rId12"/>
    <p:sldId id="262" r:id="rId13"/>
    <p:sldId id="267" r:id="rId14"/>
    <p:sldId id="268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hyperlink" Target="https://ota.org/" TargetMode="Externa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hyperlink" Target="https://www.facs.org/-/media/files/quality-programs/trauma/tqip/geriatric_guidelines.ashx?la=en" TargetMode="Externa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11559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GCTE </a:t>
            </a:r>
            <a:r>
              <a:rPr lang="en-US" dirty="0" smtClean="0"/>
              <a:t>PI SUBCOMMITTEE</a:t>
            </a: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GERIATRIC TRAUMA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338004"/>
            <a:ext cx="8673427" cy="1890849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BEST PRACTICES, TQIP AND CURRENT LITERATURE</a:t>
            </a:r>
          </a:p>
          <a:p>
            <a:r>
              <a:rPr lang="en-US" dirty="0" smtClean="0"/>
              <a:t>OCTOBER 9, 2019</a:t>
            </a:r>
          </a:p>
          <a:p>
            <a:r>
              <a:rPr lang="en-US" dirty="0" smtClean="0"/>
              <a:t>Discussion lead by:</a:t>
            </a:r>
          </a:p>
          <a:p>
            <a:r>
              <a:rPr lang="en-US" dirty="0" smtClean="0"/>
              <a:t> Jesse Gibson, MBA, BSN, RN, TCRN, </a:t>
            </a:r>
          </a:p>
          <a:p>
            <a:r>
              <a:rPr lang="en-US" dirty="0" smtClean="0"/>
              <a:t>Trauma Program Manager, Northeast Georgia Medical Center</a:t>
            </a:r>
          </a:p>
          <a:p>
            <a:r>
              <a:rPr lang="en-US" dirty="0" smtClean="0"/>
              <a:t>Anastasia Hartigan, MBA, BSN, RN, TCRN, CEN VP Trauma Doctors Hospital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PRQ Question 1: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32867" y="389467"/>
            <a:ext cx="7112000" cy="280246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Geriatric Trauma Admissions, (age 65 or &gt;) during the reporting year:</a:t>
            </a:r>
            <a:br>
              <a:rPr lang="en-US" b="1" dirty="0"/>
            </a:b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Injury </a:t>
            </a:r>
            <a:r>
              <a:rPr lang="en-US" dirty="0"/>
              <a:t>Severity and Mortality:</a:t>
            </a:r>
          </a:p>
          <a:p>
            <a:pPr lvl="0"/>
            <a:r>
              <a:rPr lang="en-US" dirty="0"/>
              <a:t>Include isolated hip fractures from same level falls and/or fall from standing height, if these patients are captured in the trauma registry* and are used towards the Trauma Admission volume and in the data tables as noted in Section II of the PRQ.</a:t>
            </a:r>
          </a:p>
          <a:p>
            <a:pPr lvl="0"/>
            <a:r>
              <a:rPr lang="en-US" dirty="0"/>
              <a:t>Do not include isolated hip fractures from same level falls and/or fall from standing height, if these patients are not captured in your registry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i="1" dirty="0" smtClean="0"/>
              <a:t>	* </a:t>
            </a:r>
            <a:r>
              <a:rPr lang="en-US" b="1" i="1" dirty="0"/>
              <a:t>The admission inclusion criteria/policy for elderly patients is set by each </a:t>
            </a:r>
            <a:r>
              <a:rPr lang="en-US" b="1" i="1" dirty="0" smtClean="0"/>
              <a:t>	trauma center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2424692"/>
              </p:ext>
            </p:extLst>
          </p:nvPr>
        </p:nvGraphicFramePr>
        <p:xfrm>
          <a:off x="4826000" y="3124202"/>
          <a:ext cx="6951132" cy="32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165">
                  <a:extLst>
                    <a:ext uri="{9D8B030D-6E8A-4147-A177-3AD203B41FA5}">
                      <a16:colId xmlns:a16="http://schemas.microsoft.com/office/drawing/2014/main" val="265467966"/>
                    </a:ext>
                  </a:extLst>
                </a:gridCol>
                <a:gridCol w="1152611">
                  <a:extLst>
                    <a:ext uri="{9D8B030D-6E8A-4147-A177-3AD203B41FA5}">
                      <a16:colId xmlns:a16="http://schemas.microsoft.com/office/drawing/2014/main" val="1713052536"/>
                    </a:ext>
                  </a:extLst>
                </a:gridCol>
                <a:gridCol w="1179212">
                  <a:extLst>
                    <a:ext uri="{9D8B030D-6E8A-4147-A177-3AD203B41FA5}">
                      <a16:colId xmlns:a16="http://schemas.microsoft.com/office/drawing/2014/main" val="1154267983"/>
                    </a:ext>
                  </a:extLst>
                </a:gridCol>
                <a:gridCol w="1099414">
                  <a:extLst>
                    <a:ext uri="{9D8B030D-6E8A-4147-A177-3AD203B41FA5}">
                      <a16:colId xmlns:a16="http://schemas.microsoft.com/office/drawing/2014/main" val="1184330158"/>
                    </a:ext>
                  </a:extLst>
                </a:gridCol>
                <a:gridCol w="1000328">
                  <a:extLst>
                    <a:ext uri="{9D8B030D-6E8A-4147-A177-3AD203B41FA5}">
                      <a16:colId xmlns:a16="http://schemas.microsoft.com/office/drawing/2014/main" val="2627834187"/>
                    </a:ext>
                  </a:extLst>
                </a:gridCol>
                <a:gridCol w="900701">
                  <a:extLst>
                    <a:ext uri="{9D8B030D-6E8A-4147-A177-3AD203B41FA5}">
                      <a16:colId xmlns:a16="http://schemas.microsoft.com/office/drawing/2014/main" val="823796494"/>
                    </a:ext>
                  </a:extLst>
                </a:gridCol>
                <a:gridCol w="900701">
                  <a:extLst>
                    <a:ext uri="{9D8B030D-6E8A-4147-A177-3AD203B41FA5}">
                      <a16:colId xmlns:a16="http://schemas.microsoft.com/office/drawing/2014/main" val="2376585812"/>
                    </a:ext>
                  </a:extLst>
                </a:gridCol>
              </a:tblGrid>
              <a:tr h="1083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(A)Total Number of Trauma Admissions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(B)Total Number of Trauma Deaths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Percent Mortality (B over A x 100)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Number Admitted to Trauma Service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Number Admitted to Other Surgical Services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Number Admitted to Non-Surgical Services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066777"/>
                  </a:ext>
                </a:extLst>
              </a:tr>
              <a:tr h="3550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0-9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968008"/>
                  </a:ext>
                </a:extLst>
              </a:tr>
              <a:tr h="3550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10-15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612305"/>
                  </a:ext>
                </a:extLst>
              </a:tr>
              <a:tr h="3550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16-24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015883"/>
                  </a:ext>
                </a:extLst>
              </a:tr>
              <a:tr h="697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&gt;or=25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153517"/>
                  </a:ext>
                </a:extLst>
              </a:tr>
              <a:tr h="3550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878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7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PRQ Question 1 DI </a:t>
            </a:r>
            <a:r>
              <a:rPr lang="en-US" dirty="0" err="1" smtClean="0"/>
              <a:t>V5</a:t>
            </a:r>
            <a:r>
              <a:rPr lang="en-US" dirty="0" smtClean="0"/>
              <a:t> Report: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PRQ Report: </a:t>
            </a:r>
            <a:r>
              <a:rPr lang="en-US" dirty="0" err="1" smtClean="0"/>
              <a:t>PRQ_ISS_GerIATRIC</a:t>
            </a:r>
            <a:r>
              <a:rPr lang="en-US" dirty="0" smtClean="0"/>
              <a:t> (di </a:t>
            </a:r>
            <a:r>
              <a:rPr lang="en-US" dirty="0" err="1" smtClean="0"/>
              <a:t>v5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8447" y="1556057"/>
            <a:ext cx="6264275" cy="52330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67867" y="2507899"/>
            <a:ext cx="6014855" cy="37092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913" y="1984594"/>
            <a:ext cx="4347425" cy="602943"/>
          </a:xfrm>
        </p:spPr>
        <p:txBody>
          <a:bodyPr/>
          <a:lstStyle/>
          <a:p>
            <a:r>
              <a:rPr lang="en-US" dirty="0" smtClean="0"/>
              <a:t>Generated Report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33733" y="3555999"/>
            <a:ext cx="3378200" cy="33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29399" y="5054600"/>
            <a:ext cx="4301067" cy="11625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PRQ Question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6143" y="1692186"/>
            <a:ext cx="6800189" cy="311754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en-US" dirty="0" smtClean="0"/>
              <a:t> From </a:t>
            </a:r>
            <a:r>
              <a:rPr lang="en-US" dirty="0"/>
              <a:t>the total number of geriatric trauma patients admitted (column (a) from table), the number of patients admitted after a fall from standing height, excluding patients with isolated hip fractures.</a:t>
            </a:r>
            <a:br>
              <a:rPr lang="en-US" dirty="0"/>
            </a:br>
            <a:endParaRPr lang="en-US" dirty="0" smtClean="0"/>
          </a:p>
          <a:p>
            <a:pPr marL="744538" lvl="0" indent="-396875">
              <a:buFont typeface="+mj-lt"/>
              <a:buAutoNum type="alphaLcPeriod"/>
            </a:pPr>
            <a:r>
              <a:rPr lang="en-US" dirty="0" smtClean="0"/>
              <a:t>Were </a:t>
            </a:r>
            <a:r>
              <a:rPr lang="en-US" dirty="0"/>
              <a:t>all patients in table 1 reviewed by the TPM and TMD for appropriateness of admission and other opportunities for improvement? (Yes/No</a:t>
            </a:r>
            <a:r>
              <a:rPr lang="en-US" dirty="0" smtClean="0"/>
              <a:t>)</a:t>
            </a:r>
          </a:p>
          <a:p>
            <a:pPr marL="744538" indent="-396875">
              <a:buFont typeface="+mj-lt"/>
              <a:buAutoNum type="alphaLcPeriod"/>
            </a:pPr>
            <a:r>
              <a:rPr lang="en-US" i="1" dirty="0" smtClean="0">
                <a:solidFill>
                  <a:srgbClr val="FF0000"/>
                </a:solidFill>
              </a:rPr>
              <a:t>Have </a:t>
            </a:r>
            <a:r>
              <a:rPr lang="en-US" i="1" dirty="0">
                <a:solidFill>
                  <a:srgbClr val="FF0000"/>
                </a:solidFill>
              </a:rPr>
              <a:t>documentation available at the time of the site visit labeled as attachment 16­1.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8593667" y="4656668"/>
            <a:ext cx="2836333" cy="1947332"/>
          </a:xfrm>
          <a:prstGeom prst="cloudCallout">
            <a:avLst>
              <a:gd name="adj1" fmla="val -51916"/>
              <a:gd name="adj2" fmla="val -57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Ideas for demonstrating this attachment?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2339669"/>
            <a:ext cx="3666067" cy="2470065"/>
          </a:xfrm>
        </p:spPr>
        <p:txBody>
          <a:bodyPr/>
          <a:lstStyle/>
          <a:p>
            <a:r>
              <a:rPr lang="en-US" dirty="0" smtClean="0"/>
              <a:t>PRQ Question 3-5: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745067"/>
            <a:ext cx="6730999" cy="577426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en-US" dirty="0"/>
              <a:t>Does the hospital have an end of life policy for patients? (Yes/No</a:t>
            </a:r>
            <a:r>
              <a:rPr lang="en-US" dirty="0" smtClean="0"/>
              <a:t>)</a:t>
            </a:r>
          </a:p>
          <a:p>
            <a:pPr marL="342900" lvl="0" indent="-342900">
              <a:buFont typeface="+mj-lt"/>
              <a:buAutoNum type="arabicPeriod" startAt="3"/>
            </a:pPr>
            <a:r>
              <a:rPr lang="en-US" dirty="0" smtClean="0"/>
              <a:t>Do </a:t>
            </a:r>
            <a:r>
              <a:rPr lang="en-US" dirty="0"/>
              <a:t>you have geriatric trauma guidelines or performance improvement projects? (</a:t>
            </a:r>
            <a:r>
              <a:rPr lang="en-US" dirty="0" smtClean="0"/>
              <a:t>Yes/No)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'Yes', please </a:t>
            </a:r>
            <a:r>
              <a:rPr lang="en-US" dirty="0" smtClean="0"/>
              <a:t>describe: (PRQ Example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2060"/>
                </a:solidFill>
              </a:rPr>
              <a:t>	Geriatric </a:t>
            </a:r>
            <a:r>
              <a:rPr lang="en-US" i="1" dirty="0">
                <a:solidFill>
                  <a:srgbClr val="002060"/>
                </a:solidFill>
              </a:rPr>
              <a:t>trauma guidelines have been developed by </a:t>
            </a:r>
            <a:r>
              <a:rPr lang="en-US" i="1" dirty="0" smtClean="0">
                <a:solidFill>
                  <a:srgbClr val="002060"/>
                </a:solidFill>
              </a:rPr>
              <a:t>the 	best </a:t>
            </a:r>
            <a:r>
              <a:rPr lang="en-US" i="1" dirty="0">
                <a:solidFill>
                  <a:srgbClr val="002060"/>
                </a:solidFill>
              </a:rPr>
              <a:t>practice committee and adopted by the </a:t>
            </a:r>
            <a:r>
              <a:rPr lang="en-US" i="1" dirty="0" smtClean="0">
                <a:solidFill>
                  <a:srgbClr val="002060"/>
                </a:solidFill>
              </a:rPr>
              <a:t>TQMPIPS 	committee</a:t>
            </a:r>
            <a:r>
              <a:rPr lang="en-US" i="1" dirty="0">
                <a:solidFill>
                  <a:srgbClr val="002060"/>
                </a:solidFill>
              </a:rPr>
              <a:t>. The guidelines provide guidance for triage </a:t>
            </a:r>
            <a:r>
              <a:rPr lang="en-US" i="1" dirty="0" smtClean="0">
                <a:solidFill>
                  <a:srgbClr val="002060"/>
                </a:solidFill>
              </a:rPr>
              <a:t>	and care </a:t>
            </a:r>
            <a:r>
              <a:rPr lang="en-US" i="1" dirty="0">
                <a:solidFill>
                  <a:srgbClr val="002060"/>
                </a:solidFill>
              </a:rPr>
              <a:t>of the geriatric patient age 65 and older and </a:t>
            </a:r>
            <a:r>
              <a:rPr lang="en-US" i="1" dirty="0" smtClean="0">
                <a:solidFill>
                  <a:srgbClr val="002060"/>
                </a:solidFill>
              </a:rPr>
              <a:t>	specific injuries </a:t>
            </a:r>
            <a:r>
              <a:rPr lang="en-US" i="1" dirty="0">
                <a:solidFill>
                  <a:srgbClr val="002060"/>
                </a:solidFill>
              </a:rPr>
              <a:t>and comorbidities that put the patient </a:t>
            </a:r>
            <a:r>
              <a:rPr lang="en-US" i="1" dirty="0" smtClean="0">
                <a:solidFill>
                  <a:srgbClr val="002060"/>
                </a:solidFill>
              </a:rPr>
              <a:t>	more </a:t>
            </a:r>
            <a:r>
              <a:rPr lang="en-US" i="1" dirty="0">
                <a:solidFill>
                  <a:srgbClr val="002060"/>
                </a:solidFill>
              </a:rPr>
              <a:t>at risk </a:t>
            </a:r>
            <a:r>
              <a:rPr lang="en-US" i="1" dirty="0" smtClean="0">
                <a:solidFill>
                  <a:srgbClr val="002060"/>
                </a:solidFill>
              </a:rPr>
              <a:t>for complications </a:t>
            </a:r>
            <a:r>
              <a:rPr lang="en-US" i="1" dirty="0">
                <a:solidFill>
                  <a:srgbClr val="002060"/>
                </a:solidFill>
              </a:rPr>
              <a:t>and increase mortality. </a:t>
            </a:r>
            <a:r>
              <a:rPr lang="en-US" i="1" dirty="0" smtClean="0">
                <a:solidFill>
                  <a:srgbClr val="002060"/>
                </a:solidFill>
              </a:rPr>
              <a:t>	Assessment indicators are </a:t>
            </a:r>
            <a:r>
              <a:rPr lang="en-US" i="1" dirty="0">
                <a:solidFill>
                  <a:srgbClr val="002060"/>
                </a:solidFill>
              </a:rPr>
              <a:t>included to guide the provider </a:t>
            </a:r>
            <a:r>
              <a:rPr lang="en-US" i="1" dirty="0" smtClean="0">
                <a:solidFill>
                  <a:srgbClr val="002060"/>
                </a:solidFill>
              </a:rPr>
              <a:t>	to </a:t>
            </a:r>
            <a:r>
              <a:rPr lang="en-US" i="1" dirty="0">
                <a:solidFill>
                  <a:srgbClr val="002060"/>
                </a:solidFill>
              </a:rPr>
              <a:t>the </a:t>
            </a:r>
            <a:r>
              <a:rPr lang="en-US" i="1" dirty="0" smtClean="0">
                <a:solidFill>
                  <a:srgbClr val="002060"/>
                </a:solidFill>
              </a:rPr>
              <a:t>resuscitation endpoints </a:t>
            </a:r>
            <a:r>
              <a:rPr lang="en-US" i="1" dirty="0">
                <a:solidFill>
                  <a:srgbClr val="002060"/>
                </a:solidFill>
              </a:rPr>
              <a:t>appropriate for this </a:t>
            </a:r>
            <a:r>
              <a:rPr lang="en-US" i="1" dirty="0" smtClean="0">
                <a:solidFill>
                  <a:srgbClr val="002060"/>
                </a:solidFill>
              </a:rPr>
              <a:t>	population</a:t>
            </a:r>
            <a:r>
              <a:rPr lang="en-US" i="1" dirty="0">
                <a:solidFill>
                  <a:srgbClr val="002060"/>
                </a:solidFill>
              </a:rPr>
              <a:t>. Adjusted doses </a:t>
            </a:r>
            <a:r>
              <a:rPr lang="en-US" i="1" dirty="0" smtClean="0">
                <a:solidFill>
                  <a:srgbClr val="002060"/>
                </a:solidFill>
              </a:rPr>
              <a:t>for RSI </a:t>
            </a:r>
            <a:r>
              <a:rPr lang="en-US" i="1" dirty="0">
                <a:solidFill>
                  <a:srgbClr val="002060"/>
                </a:solidFill>
              </a:rPr>
              <a:t>medications are </a:t>
            </a:r>
            <a:r>
              <a:rPr lang="en-US" i="1" dirty="0" smtClean="0">
                <a:solidFill>
                  <a:srgbClr val="002060"/>
                </a:solidFill>
              </a:rPr>
              <a:t>	included </a:t>
            </a:r>
            <a:r>
              <a:rPr lang="en-US" i="1" dirty="0">
                <a:solidFill>
                  <a:srgbClr val="002060"/>
                </a:solidFill>
              </a:rPr>
              <a:t>in the guidelines as well.</a:t>
            </a:r>
            <a:endParaRPr lang="en-US" i="1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en-US" dirty="0"/>
              <a:t>Do you have a geriatric­ trauma unit in your hospital? (</a:t>
            </a:r>
            <a:r>
              <a:rPr lang="en-US" dirty="0" smtClean="0"/>
              <a:t>Yes/No)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'Yes', please describe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8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3" y="2349925"/>
            <a:ext cx="3987800" cy="2456442"/>
          </a:xfrm>
        </p:spPr>
        <p:txBody>
          <a:bodyPr/>
          <a:lstStyle/>
          <a:p>
            <a:r>
              <a:rPr lang="en-US" dirty="0" smtClean="0"/>
              <a:t>PRQ Question 6-8: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18447" y="803185"/>
            <a:ext cx="6506286" cy="5885481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en-US" dirty="0"/>
              <a:t>Do your nurses caring for geriatric trauma patients receive any geriatric trauma training? (</a:t>
            </a:r>
            <a:r>
              <a:rPr lang="en-US" dirty="0" smtClean="0"/>
              <a:t>Yes/No)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‘Yes’, please </a:t>
            </a:r>
            <a:r>
              <a:rPr lang="en-US" dirty="0" smtClean="0"/>
              <a:t>describe: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en-US" dirty="0" smtClean="0"/>
              <a:t>Are </a:t>
            </a:r>
            <a:r>
              <a:rPr lang="en-US" dirty="0"/>
              <a:t>patients with isolated hip fractures included in your registry data? (</a:t>
            </a:r>
            <a:r>
              <a:rPr lang="en-US" dirty="0" smtClean="0"/>
              <a:t>Yes/No)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‘Yes’, # of admissions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002060"/>
                </a:solidFill>
              </a:rPr>
              <a:t># here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en-US" dirty="0"/>
              <a:t>Describe the hospital’s policy for admission of patients with isolate hip fracture</a:t>
            </a:r>
            <a:r>
              <a:rPr lang="en-US" dirty="0" smtClean="0"/>
              <a:t>: (PRQ example)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rgbClr val="002060"/>
                </a:solidFill>
              </a:rPr>
              <a:t>The trauma center admission decision tree requires </a:t>
            </a:r>
            <a:r>
              <a:rPr lang="en-US" i="1" dirty="0" smtClean="0">
                <a:solidFill>
                  <a:srgbClr val="002060"/>
                </a:solidFill>
              </a:rPr>
              <a:t>the 	trauma </a:t>
            </a:r>
            <a:r>
              <a:rPr lang="en-US" i="1" dirty="0">
                <a:solidFill>
                  <a:srgbClr val="002060"/>
                </a:solidFill>
              </a:rPr>
              <a:t>surgeon to be consulted on patients with </a:t>
            </a:r>
            <a:r>
              <a:rPr lang="en-US" i="1" dirty="0" smtClean="0">
                <a:solidFill>
                  <a:srgbClr val="002060"/>
                </a:solidFill>
              </a:rPr>
              <a:t>hip fractures. 	The </a:t>
            </a:r>
            <a:r>
              <a:rPr lang="en-US" i="1" dirty="0">
                <a:solidFill>
                  <a:srgbClr val="002060"/>
                </a:solidFill>
              </a:rPr>
              <a:t>patient can be admitted to the trauma </a:t>
            </a:r>
            <a:r>
              <a:rPr lang="en-US" i="1" dirty="0" smtClean="0">
                <a:solidFill>
                  <a:srgbClr val="002060"/>
                </a:solidFill>
              </a:rPr>
              <a:t>	surgeon or 	orthopedist </a:t>
            </a:r>
            <a:r>
              <a:rPr lang="en-US" i="1" dirty="0">
                <a:solidFill>
                  <a:srgbClr val="002060"/>
                </a:solidFill>
              </a:rPr>
              <a:t>with hospitalist consulting. </a:t>
            </a:r>
            <a:r>
              <a:rPr lang="en-US" i="1" dirty="0" smtClean="0">
                <a:solidFill>
                  <a:srgbClr val="002060"/>
                </a:solidFill>
              </a:rPr>
              <a:t>The	Trauma 	Multidisciplinary </a:t>
            </a:r>
            <a:r>
              <a:rPr lang="en-US" i="1" dirty="0">
                <a:solidFill>
                  <a:srgbClr val="002060"/>
                </a:solidFill>
              </a:rPr>
              <a:t>PIPS committee is currently </a:t>
            </a:r>
            <a:r>
              <a:rPr lang="en-US" i="1" dirty="0" smtClean="0">
                <a:solidFill>
                  <a:srgbClr val="002060"/>
                </a:solidFill>
              </a:rPr>
              <a:t>reviewing hip 	fracture </a:t>
            </a:r>
            <a:r>
              <a:rPr lang="en-US" i="1" dirty="0">
                <a:solidFill>
                  <a:srgbClr val="002060"/>
                </a:solidFill>
              </a:rPr>
              <a:t>guidelines that specify directions for </a:t>
            </a:r>
            <a:r>
              <a:rPr lang="en-US" i="1" dirty="0" smtClean="0">
                <a:solidFill>
                  <a:srgbClr val="002060"/>
                </a:solidFill>
              </a:rPr>
              <a:t>surgical clearance 	and </a:t>
            </a:r>
            <a:r>
              <a:rPr lang="en-US" i="1" dirty="0">
                <a:solidFill>
                  <a:srgbClr val="002060"/>
                </a:solidFill>
              </a:rPr>
              <a:t>evaluation. All admissions to </a:t>
            </a:r>
            <a:r>
              <a:rPr lang="en-US" i="1" dirty="0" smtClean="0">
                <a:solidFill>
                  <a:srgbClr val="002060"/>
                </a:solidFill>
              </a:rPr>
              <a:t>non-surgical services </a:t>
            </a:r>
            <a:r>
              <a:rPr lang="en-US" i="1" dirty="0">
                <a:solidFill>
                  <a:srgbClr val="002060"/>
                </a:solidFill>
              </a:rPr>
              <a:t>are </a:t>
            </a:r>
            <a:r>
              <a:rPr lang="en-US" i="1" dirty="0" smtClean="0">
                <a:solidFill>
                  <a:srgbClr val="002060"/>
                </a:solidFill>
              </a:rPr>
              <a:t>	reviewed </a:t>
            </a:r>
            <a:r>
              <a:rPr lang="en-US" i="1" dirty="0">
                <a:solidFill>
                  <a:srgbClr val="002060"/>
                </a:solidFill>
              </a:rPr>
              <a:t>through the PI process and </a:t>
            </a:r>
            <a:r>
              <a:rPr lang="en-US" i="1" dirty="0" smtClean="0">
                <a:solidFill>
                  <a:srgbClr val="002060"/>
                </a:solidFill>
              </a:rPr>
              <a:t>taken </a:t>
            </a:r>
            <a:r>
              <a:rPr lang="en-US" i="1" dirty="0">
                <a:solidFill>
                  <a:srgbClr val="002060"/>
                </a:solidFill>
              </a:rPr>
              <a:t>to </a:t>
            </a:r>
            <a:r>
              <a:rPr lang="en-US" i="1" dirty="0" smtClean="0">
                <a:solidFill>
                  <a:srgbClr val="002060"/>
                </a:solidFill>
              </a:rPr>
              <a:t>the appropriate 	level </a:t>
            </a:r>
            <a:r>
              <a:rPr lang="en-US" i="1" dirty="0">
                <a:solidFill>
                  <a:srgbClr val="002060"/>
                </a:solidFill>
              </a:rPr>
              <a:t>of review for necessary loop </a:t>
            </a:r>
            <a:r>
              <a:rPr lang="en-US" i="1" dirty="0" smtClean="0">
                <a:solidFill>
                  <a:srgbClr val="002060"/>
                </a:solidFill>
              </a:rPr>
              <a:t>closure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br>
              <a:rPr lang="en-US" i="1" dirty="0">
                <a:solidFill>
                  <a:srgbClr val="00206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754532" y="1210733"/>
            <a:ext cx="2040467" cy="739649"/>
          </a:xfrm>
          <a:prstGeom prst="cloudCallout">
            <a:avLst>
              <a:gd name="adj1" fmla="val -79754"/>
              <a:gd name="adj2" fmla="val 4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Discussion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3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Fracture Repair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43467"/>
            <a:ext cx="6951134" cy="5655733"/>
          </a:xfrm>
        </p:spPr>
        <p:txBody>
          <a:bodyPr/>
          <a:lstStyle/>
          <a:p>
            <a:r>
              <a:rPr lang="en-US" sz="2400" dirty="0" smtClean="0"/>
              <a:t>TQIP standard to repair within 48 hours of arrival</a:t>
            </a:r>
          </a:p>
          <a:p>
            <a:r>
              <a:rPr lang="en-US" sz="2400" dirty="0" smtClean="0"/>
              <a:t>Current literature supports repair within 24-48 hours depending on source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o decrease morbidity and mortality</a:t>
            </a:r>
          </a:p>
          <a:p>
            <a:pPr lvl="1"/>
            <a:r>
              <a:rPr lang="en-US" sz="2000" dirty="0" smtClean="0"/>
              <a:t>Encourage early ambulation</a:t>
            </a:r>
          </a:p>
          <a:p>
            <a:pPr lvl="1"/>
            <a:r>
              <a:rPr lang="en-US" sz="2000" dirty="0" smtClean="0"/>
              <a:t>Decreased length of stay</a:t>
            </a:r>
          </a:p>
          <a:p>
            <a:pPr lvl="1"/>
            <a:r>
              <a:rPr lang="en-US" sz="2000" dirty="0" smtClean="0"/>
              <a:t>TQIP Guidelines met if repaired within 48 hours </a:t>
            </a:r>
          </a:p>
          <a:p>
            <a:pPr marL="457200" lvl="1" indent="0"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5008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Fracture PI, What’s happening at your Center?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8313" y="811289"/>
            <a:ext cx="6269591" cy="1669080"/>
          </a:xfrm>
        </p:spPr>
        <p:txBody>
          <a:bodyPr/>
          <a:lstStyle/>
          <a:p>
            <a:r>
              <a:rPr lang="en-US" dirty="0" smtClean="0"/>
              <a:t>Level III Centers what is your process? </a:t>
            </a:r>
          </a:p>
          <a:p>
            <a:r>
              <a:rPr lang="en-US" dirty="0" smtClean="0"/>
              <a:t>What reports do you use?</a:t>
            </a:r>
          </a:p>
          <a:p>
            <a:r>
              <a:rPr lang="en-US" dirty="0" smtClean="0"/>
              <a:t>Do you have a goal for Arrival to OR time?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8313" y="3672162"/>
            <a:ext cx="6272022" cy="2383586"/>
          </a:xfrm>
        </p:spPr>
        <p:txBody>
          <a:bodyPr/>
          <a:lstStyle/>
          <a:p>
            <a:r>
              <a:rPr lang="en-US" dirty="0" smtClean="0"/>
              <a:t>Level I and II Centers what is your process? </a:t>
            </a:r>
          </a:p>
          <a:p>
            <a:r>
              <a:rPr lang="en-US" dirty="0" smtClean="0"/>
              <a:t>What reports have you built or use? </a:t>
            </a:r>
          </a:p>
          <a:p>
            <a:r>
              <a:rPr lang="en-US" dirty="0" smtClean="0"/>
              <a:t>Do you have a goal for Arrival to OR time?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9423400" y="516467"/>
            <a:ext cx="2514599" cy="1337733"/>
          </a:xfrm>
          <a:prstGeom prst="cloudCallout">
            <a:avLst>
              <a:gd name="adj1" fmla="val -66961"/>
              <a:gd name="adj2" fmla="val 37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Discussion point </a:t>
            </a:r>
          </a:p>
          <a:p>
            <a:pPr algn="ctr"/>
            <a:r>
              <a:rPr lang="en-US" dirty="0" smtClean="0"/>
              <a:t>Level III Centers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9592734" y="3672162"/>
            <a:ext cx="2421466" cy="1191793"/>
          </a:xfrm>
          <a:prstGeom prst="cloudCallout">
            <a:avLst>
              <a:gd name="adj1" fmla="val -45293"/>
              <a:gd name="adj2" fmla="val 73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Discussion Point Level I &amp; II Centers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94569"/>
              </p:ext>
            </p:extLst>
          </p:nvPr>
        </p:nvGraphicFramePr>
        <p:xfrm>
          <a:off x="8144934" y="53689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showAsIcon="1" r:id="rId3" imgW="914400" imgH="792360" progId="Word.Document.12">
                  <p:embed/>
                </p:oleObj>
              </mc:Choice>
              <mc:Fallback>
                <p:oleObj name="Document" showAsIcon="1" r:id="rId3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4934" y="53689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3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Ideas and Comments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8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https://ota.org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Orthopedic Trauma Association</a:t>
            </a:r>
          </a:p>
          <a:p>
            <a:r>
              <a:rPr lang="en-US" dirty="0">
                <a:hlinkClick r:id="rId4"/>
              </a:rPr>
              <a:t>https://www.facs.org/-/</a:t>
            </a:r>
            <a:r>
              <a:rPr lang="en-US" dirty="0" smtClean="0">
                <a:hlinkClick r:id="rId4"/>
              </a:rPr>
              <a:t>media/files/quality-programs/trauma/tqip/geriatric_guidelines.ashx?la=en</a:t>
            </a:r>
            <a:r>
              <a:rPr lang="en-US" dirty="0" smtClean="0"/>
              <a:t> TQIP Geriatric guidelines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006143"/>
              </p:ext>
            </p:extLst>
          </p:nvPr>
        </p:nvGraphicFramePr>
        <p:xfrm>
          <a:off x="6976533" y="390419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showAsIcon="1" r:id="rId5" imgW="914400" imgH="792360" progId="Acrobat.Document.DC">
                  <p:embed/>
                </p:oleObj>
              </mc:Choice>
              <mc:Fallback>
                <p:oleObj name="Acrobat Document" showAsIcon="1" r:id="rId5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6533" y="390419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01469"/>
              </p:ext>
            </p:extLst>
          </p:nvPr>
        </p:nvGraphicFramePr>
        <p:xfrm>
          <a:off x="8517466" y="390419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showAsIcon="1" r:id="rId7" imgW="914400" imgH="792360" progId="Acrobat.Document.DC">
                  <p:embed/>
                </p:oleObj>
              </mc:Choice>
              <mc:Fallback>
                <p:oleObj name="Acrobat Document" showAsIcon="1" r:id="rId7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17466" y="390419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386491"/>
              </p:ext>
            </p:extLst>
          </p:nvPr>
        </p:nvGraphicFramePr>
        <p:xfrm>
          <a:off x="9705503" y="390419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showAsIcon="1" r:id="rId9" imgW="914400" imgH="792360" progId="Acrobat.Document.DC">
                  <p:embed/>
                </p:oleObj>
              </mc:Choice>
              <mc:Fallback>
                <p:oleObj name="Acrobat Document" showAsIcon="1" r:id="rId9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05503" y="390419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75830"/>
              </p:ext>
            </p:extLst>
          </p:nvPr>
        </p:nvGraphicFramePr>
        <p:xfrm>
          <a:off x="5696715" y="390419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showAsIcon="1" r:id="rId11" imgW="914400" imgH="792360" progId="Acrobat.Document.DC">
                  <p:embed/>
                </p:oleObj>
              </mc:Choice>
              <mc:Fallback>
                <p:oleObj name="Acrobat Document" showAsIcon="1" r:id="rId11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96715" y="390419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43559"/>
              </p:ext>
            </p:extLst>
          </p:nvPr>
        </p:nvGraphicFramePr>
        <p:xfrm>
          <a:off x="5696715" y="458191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showAsIcon="1" r:id="rId13" imgW="914400" imgH="792360" progId="Acrobat.Document.DC">
                  <p:embed/>
                </p:oleObj>
              </mc:Choice>
              <mc:Fallback>
                <p:oleObj name="Acrobat Document" showAsIcon="1" r:id="rId13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96715" y="458191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96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Geriatric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5"/>
            <a:ext cx="6574020" cy="5614547"/>
          </a:xfrm>
        </p:spPr>
        <p:txBody>
          <a:bodyPr/>
          <a:lstStyle/>
          <a:p>
            <a:r>
              <a:rPr lang="en-US" dirty="0" smtClean="0"/>
              <a:t>The 2010 U.S. Census estimated those of age &gt;65 to be 13% of the total population and projected by 2020 this would increase to 22%</a:t>
            </a:r>
          </a:p>
          <a:p>
            <a:r>
              <a:rPr lang="en-US" dirty="0" smtClean="0"/>
              <a:t>Baby boomers are “booming” with a life expectancy of 78.2 years</a:t>
            </a:r>
          </a:p>
          <a:p>
            <a:r>
              <a:rPr lang="en-US" dirty="0" smtClean="0"/>
              <a:t>In 2009, elderly trauma patients made up 30% of trauma admissions at Level I and Level II trauma centers</a:t>
            </a:r>
          </a:p>
          <a:p>
            <a:r>
              <a:rPr lang="en-US" dirty="0" smtClean="0"/>
              <a:t>In 2014, National Trauma Data Bank (NTDB) data showed injury from falls exceeded injury from MVC or any other mechanism as the mechanism of injury leading to hospitalization</a:t>
            </a:r>
          </a:p>
          <a:p>
            <a:r>
              <a:rPr lang="en-US" dirty="0" smtClean="0"/>
              <a:t>We must address this population aggressively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Literature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7667" y="387423"/>
            <a:ext cx="6180665" cy="58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Literature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3362" y="289367"/>
            <a:ext cx="5059172" cy="8776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3362" y="4114799"/>
            <a:ext cx="5977466" cy="24757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Triage- identifying key criteria and key destination</a:t>
            </a:r>
          </a:p>
          <a:p>
            <a:r>
              <a:rPr lang="en-US" dirty="0" smtClean="0"/>
              <a:t>Frailty- identifying frailty and understanding the extended risks</a:t>
            </a:r>
          </a:p>
          <a:p>
            <a:r>
              <a:rPr lang="en-US" dirty="0" smtClean="0"/>
              <a:t>MOI- although falls are the most common, elderly patients are sustaining other mechanisms as well.</a:t>
            </a:r>
          </a:p>
          <a:p>
            <a:pPr lvl="1"/>
            <a:r>
              <a:rPr lang="en-US" dirty="0" smtClean="0"/>
              <a:t>Trauma is the 5</a:t>
            </a:r>
            <a:r>
              <a:rPr lang="en-US" baseline="30000" dirty="0" smtClean="0"/>
              <a:t>th</a:t>
            </a:r>
            <a:r>
              <a:rPr lang="en-US" dirty="0" smtClean="0"/>
              <a:t> leading cause of death in the elderly</a:t>
            </a:r>
          </a:p>
          <a:p>
            <a:pPr lvl="1"/>
            <a:r>
              <a:rPr lang="en-US" dirty="0" smtClean="0"/>
              <a:t>Anticoagulant use</a:t>
            </a:r>
          </a:p>
          <a:p>
            <a:pPr lvl="1"/>
            <a:r>
              <a:rPr lang="en-US" dirty="0" smtClean="0"/>
              <a:t>Traumatic brain injury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25" y="1244278"/>
            <a:ext cx="3578242" cy="28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Literature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0516" y="467698"/>
            <a:ext cx="7322101" cy="18962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604718"/>
            <a:ext cx="6925733" cy="3508215"/>
          </a:xfrm>
        </p:spPr>
        <p:txBody>
          <a:bodyPr>
            <a:normAutofit/>
          </a:bodyPr>
          <a:lstStyle/>
          <a:p>
            <a:r>
              <a:rPr lang="en-US" dirty="0" smtClean="0"/>
              <a:t>Lower threshold for trauma activation </a:t>
            </a:r>
          </a:p>
          <a:p>
            <a:r>
              <a:rPr lang="en-US" dirty="0" smtClean="0"/>
              <a:t>Elderly patients with at least one body system with an AIS score of 3 or higher or a base deficit of -6 or less should  be treated at a trauma center</a:t>
            </a:r>
          </a:p>
          <a:p>
            <a:r>
              <a:rPr lang="en-US" dirty="0" smtClean="0"/>
              <a:t>If on anticoagulants, an appropriate assessment of coagulation profile and CT brain should occur as soon as possible</a:t>
            </a:r>
          </a:p>
          <a:p>
            <a:r>
              <a:rPr lang="en-US" dirty="0" smtClean="0"/>
              <a:t>If</a:t>
            </a:r>
            <a:r>
              <a:rPr lang="en-US" u="sng" dirty="0" smtClean="0"/>
              <a:t> &gt; </a:t>
            </a:r>
            <a:r>
              <a:rPr lang="en-US" dirty="0" smtClean="0"/>
              <a:t>65 with GCS &lt; 8 and no substantial improvement within 72 hours of injury, consider limiting aggressive therapeutic interventions.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Literature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9667" y="357877"/>
            <a:ext cx="4411133" cy="61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67" y="465667"/>
            <a:ext cx="6968066" cy="6053665"/>
          </a:xfrm>
        </p:spPr>
        <p:txBody>
          <a:bodyPr/>
          <a:lstStyle/>
          <a:p>
            <a:r>
              <a:rPr lang="en-US" dirty="0" smtClean="0"/>
              <a:t>UK Trauma Protocol Manual: Geriatric Trauma Guideline</a:t>
            </a:r>
          </a:p>
          <a:p>
            <a:r>
              <a:rPr lang="en-US" dirty="0" smtClean="0"/>
              <a:t>Secondary should emphasize the following:</a:t>
            </a:r>
          </a:p>
          <a:p>
            <a:pPr lvl="1"/>
            <a:r>
              <a:rPr lang="en-US" dirty="0" smtClean="0"/>
              <a:t>Determine medications that affect initial evaluation &amp; care</a:t>
            </a:r>
          </a:p>
          <a:p>
            <a:pPr lvl="1"/>
            <a:r>
              <a:rPr lang="en-US" dirty="0" smtClean="0"/>
              <a:t>Consider acute, non-traumatic events that could complicate presentation</a:t>
            </a:r>
          </a:p>
          <a:p>
            <a:pPr lvl="1"/>
            <a:r>
              <a:rPr lang="en-US" dirty="0" smtClean="0"/>
              <a:t>Lab assessment</a:t>
            </a:r>
          </a:p>
          <a:p>
            <a:pPr lvl="1"/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Anticoagulant assessment &amp; reversal</a:t>
            </a:r>
          </a:p>
          <a:p>
            <a:pPr lvl="1"/>
            <a:r>
              <a:rPr lang="en-US" dirty="0" smtClean="0"/>
              <a:t>Specialized inpatient geriatric care- comprehensive geriatric assessment</a:t>
            </a:r>
          </a:p>
          <a:p>
            <a:pPr lvl="1"/>
            <a:r>
              <a:rPr lang="en-US" dirty="0" smtClean="0"/>
              <a:t>Patient decision-making capacity &amp; care preferences</a:t>
            </a:r>
          </a:p>
          <a:p>
            <a:pPr lvl="1"/>
            <a:r>
              <a:rPr lang="en-US" dirty="0" smtClean="0"/>
              <a:t>Discharge</a:t>
            </a:r>
          </a:p>
          <a:p>
            <a:pPr lvl="1"/>
            <a:r>
              <a:rPr lang="en-US" dirty="0" smtClean="0"/>
              <a:t>Predicting outcomes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TQIP Guideline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 Team Activation recommendations</a:t>
            </a:r>
          </a:p>
          <a:p>
            <a:pPr lvl="1"/>
            <a:r>
              <a:rPr lang="en-US" dirty="0" smtClean="0"/>
              <a:t>Trauma activations</a:t>
            </a:r>
          </a:p>
          <a:p>
            <a:pPr lvl="1"/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Anticoagulation reversal</a:t>
            </a:r>
          </a:p>
          <a:p>
            <a:r>
              <a:rPr lang="en-US" dirty="0" smtClean="0"/>
              <a:t>Initial Evaluation recommendations</a:t>
            </a:r>
          </a:p>
          <a:p>
            <a:pPr lvl="1"/>
            <a:r>
              <a:rPr lang="en-US" dirty="0" smtClean="0"/>
              <a:t>Medication/Medical history</a:t>
            </a:r>
          </a:p>
          <a:p>
            <a:pPr lvl="1"/>
            <a:r>
              <a:rPr lang="en-US" dirty="0" smtClean="0"/>
              <a:t>Lab recommendations</a:t>
            </a:r>
          </a:p>
          <a:p>
            <a:pPr lvl="1"/>
            <a:r>
              <a:rPr lang="en-US" dirty="0" smtClean="0"/>
              <a:t>Anticoagulant reversal section is out of date regarding reversal agents available</a:t>
            </a:r>
          </a:p>
          <a:p>
            <a:r>
              <a:rPr lang="en-US" dirty="0" smtClean="0"/>
              <a:t>Specialized inpatient care recommendations:</a:t>
            </a:r>
          </a:p>
          <a:p>
            <a:pPr lvl="1"/>
            <a:r>
              <a:rPr lang="en-US" dirty="0" smtClean="0"/>
              <a:t>Adopting the Beers Criteria</a:t>
            </a:r>
          </a:p>
          <a:p>
            <a:pPr lvl="1"/>
            <a:r>
              <a:rPr lang="en-US" dirty="0" smtClean="0"/>
              <a:t>Patient family involvement and decision making recommendations</a:t>
            </a:r>
          </a:p>
          <a:p>
            <a:pPr marL="228600" lvl="1"/>
            <a:r>
              <a:rPr lang="en-US" sz="1800" dirty="0" smtClean="0"/>
              <a:t>Discharge planning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45" y="684741"/>
            <a:ext cx="3114384" cy="202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8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On to the PRQ and monitoring your Geriatric Population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535</TotalTime>
  <Words>800</Words>
  <Application>Microsoft Office PowerPoint</Application>
  <PresentationFormat>Widescreen</PresentationFormat>
  <Paragraphs>150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Calibri Light</vt:lpstr>
      <vt:lpstr>Rockwell</vt:lpstr>
      <vt:lpstr>Times New Roman</vt:lpstr>
      <vt:lpstr>Wingdings</vt:lpstr>
      <vt:lpstr>Atlas</vt:lpstr>
      <vt:lpstr>Document</vt:lpstr>
      <vt:lpstr>Acrobat Document</vt:lpstr>
      <vt:lpstr>GCTE PI SUBCOMMITTEE GERIATRIC TRAUMA</vt:lpstr>
      <vt:lpstr>Relevance of Geriatric Trauma</vt:lpstr>
      <vt:lpstr>Review of the Literature</vt:lpstr>
      <vt:lpstr>Review of the Literature</vt:lpstr>
      <vt:lpstr>Review of the Literature</vt:lpstr>
      <vt:lpstr>Review of the Literature</vt:lpstr>
      <vt:lpstr>Review of the Literature</vt:lpstr>
      <vt:lpstr>TQIP Guideline Breakdown</vt:lpstr>
      <vt:lpstr>Now On to the PRQ and monitoring your Geriatric Population</vt:lpstr>
      <vt:lpstr>PRQ Question 1:</vt:lpstr>
      <vt:lpstr>PRQ Question 1 DI V5 Report:</vt:lpstr>
      <vt:lpstr>PRQ Question 2:</vt:lpstr>
      <vt:lpstr>PRQ Question 3-5:</vt:lpstr>
      <vt:lpstr>PRQ Question 6-8:</vt:lpstr>
      <vt:lpstr>Hip Fracture Repair Timing</vt:lpstr>
      <vt:lpstr>Hip Fracture PI, What’s happening at your Center? </vt:lpstr>
      <vt:lpstr>Additional Ideas and Comments ?</vt:lpstr>
      <vt:lpstr>PowerPoint Presentation</vt:lpstr>
      <vt:lpstr>Resources: 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Hartigan Anastasia</dc:creator>
  <cp:lastModifiedBy>Hartigan Anastasia</cp:lastModifiedBy>
  <cp:revision>33</cp:revision>
  <dcterms:created xsi:type="dcterms:W3CDTF">2019-10-07T16:27:10Z</dcterms:created>
  <dcterms:modified xsi:type="dcterms:W3CDTF">2019-10-29T18:15:57Z</dcterms:modified>
</cp:coreProperties>
</file>