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4" r:id="rId2"/>
  </p:sldMasterIdLst>
  <p:sldIdLst>
    <p:sldId id="256" r:id="rId3"/>
    <p:sldId id="520" r:id="rId4"/>
    <p:sldId id="518" r:id="rId5"/>
    <p:sldId id="51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5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 dirty="0">
                <a:solidFill>
                  <a:sysClr val="windowText" lastClr="000000"/>
                </a:solidFill>
                <a:effectLst/>
              </a:rPr>
              <a:t>Georgia Collaborative</a:t>
            </a:r>
          </a:p>
          <a:p>
            <a:pPr>
              <a:defRPr sz="2400" b="1">
                <a:solidFill>
                  <a:sysClr val="windowText" lastClr="000000"/>
                </a:solidFill>
              </a:defRPr>
            </a:pPr>
            <a:r>
              <a:rPr lang="en-US" sz="2400" b="1" i="0" u="none" baseline="0" dirty="0">
                <a:solidFill>
                  <a:sysClr val="windowText" lastClr="000000"/>
                </a:solidFill>
                <a:effectLst/>
              </a:rPr>
              <a:t>Acute Kidney Injury</a:t>
            </a:r>
            <a:endParaRPr lang="en-US" sz="2400" b="1" u="none" dirty="0">
              <a:solidFill>
                <a:sysClr val="windowText" lastClr="00000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745676766653905"/>
          <c:y val="0.22455307814715322"/>
          <c:w val="0.82308278806374502"/>
          <c:h val="0.57343005982120243"/>
        </c:manualLayout>
      </c:layout>
      <c:lineChart>
        <c:grouping val="standard"/>
        <c:varyColors val="0"/>
        <c:ser>
          <c:idx val="0"/>
          <c:order val="0"/>
          <c:tx>
            <c:strRef>
              <c:f>'MCNH vs GQIP comparison'!$B$1</c:f>
              <c:strCache>
                <c:ptCount val="1"/>
                <c:pt idx="0">
                  <c:v>National TQIP</c:v>
                </c:pt>
              </c:strCache>
            </c:strRef>
          </c:tx>
          <c:spPr>
            <a:ln w="50800" cap="rnd">
              <a:solidFill>
                <a:srgbClr val="EC7524"/>
              </a:solidFill>
              <a:round/>
            </a:ln>
            <a:effectLst/>
          </c:spPr>
          <c:marker>
            <c:symbol val="none"/>
          </c:marker>
          <c:cat>
            <c:strRef>
              <c:f>'MCNH vs GQIP comparison'!$A$5:$A$15</c:f>
              <c:strCache>
                <c:ptCount val="11"/>
                <c:pt idx="0">
                  <c:v>Spring 2016</c:v>
                </c:pt>
                <c:pt idx="1">
                  <c:v>Fall 2016</c:v>
                </c:pt>
                <c:pt idx="2">
                  <c:v>Spring 2017</c:v>
                </c:pt>
                <c:pt idx="3">
                  <c:v>Fall 2017</c:v>
                </c:pt>
                <c:pt idx="4">
                  <c:v>Spring 2018</c:v>
                </c:pt>
                <c:pt idx="5">
                  <c:v>Fall 2018</c:v>
                </c:pt>
                <c:pt idx="6">
                  <c:v>Spring 2019</c:v>
                </c:pt>
                <c:pt idx="7">
                  <c:v>Fall 2019</c:v>
                </c:pt>
                <c:pt idx="8">
                  <c:v>Spring 2020</c:v>
                </c:pt>
                <c:pt idx="9">
                  <c:v>Fall 2020</c:v>
                </c:pt>
                <c:pt idx="10">
                  <c:v>Spring 2021</c:v>
                </c:pt>
              </c:strCache>
            </c:strRef>
          </c:cat>
          <c:val>
            <c:numRef>
              <c:f>'MCNH vs GQIP comparison'!$B$5:$B$15</c:f>
              <c:numCache>
                <c:formatCode>0.0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307-4B84-AA8B-265370729151}"/>
            </c:ext>
          </c:extLst>
        </c:ser>
        <c:ser>
          <c:idx val="2"/>
          <c:order val="1"/>
          <c:tx>
            <c:strRef>
              <c:f>'MCNH vs GQIP comparison'!$D$1</c:f>
              <c:strCache>
                <c:ptCount val="1"/>
                <c:pt idx="0">
                  <c:v>AKI Georgia</c:v>
                </c:pt>
              </c:strCache>
            </c:strRef>
          </c:tx>
          <c:spPr>
            <a:ln w="508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solidFill>
                  <a:schemeClr val="bg1">
                    <a:lumMod val="95000"/>
                  </a:schemeClr>
                </a:solidFill>
                <a:ln>
                  <a:solidFill>
                    <a:schemeClr val="accent3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2307-4B84-AA8B-265370729151}"/>
                </c:ext>
              </c:extLst>
            </c:dLbl>
            <c:dLbl>
              <c:idx val="1"/>
              <c:spPr>
                <a:solidFill>
                  <a:schemeClr val="bg1">
                    <a:lumMod val="95000"/>
                  </a:schemeClr>
                </a:solidFill>
                <a:ln>
                  <a:solidFill>
                    <a:schemeClr val="accent3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2307-4B84-AA8B-265370729151}"/>
                </c:ext>
              </c:extLst>
            </c:dLbl>
            <c:dLbl>
              <c:idx val="2"/>
              <c:spPr>
                <a:solidFill>
                  <a:schemeClr val="bg1">
                    <a:lumMod val="95000"/>
                  </a:schemeClr>
                </a:solidFill>
                <a:ln>
                  <a:solidFill>
                    <a:schemeClr val="accent3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2307-4B84-AA8B-265370729151}"/>
                </c:ext>
              </c:extLst>
            </c:dLbl>
            <c:dLbl>
              <c:idx val="4"/>
              <c:spPr>
                <a:solidFill>
                  <a:schemeClr val="bg1">
                    <a:lumMod val="95000"/>
                  </a:schemeClr>
                </a:solidFill>
                <a:ln>
                  <a:solidFill>
                    <a:schemeClr val="accent3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307-4B84-AA8B-265370729151}"/>
                </c:ext>
              </c:extLst>
            </c:dLbl>
            <c:dLbl>
              <c:idx val="8"/>
              <c:spPr>
                <a:solidFill>
                  <a:schemeClr val="bg1">
                    <a:lumMod val="95000"/>
                  </a:schemeClr>
                </a:solidFill>
                <a:ln>
                  <a:solidFill>
                    <a:schemeClr val="accent3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307-4B84-AA8B-265370729151}"/>
                </c:ext>
              </c:extLst>
            </c:dLbl>
            <c:dLbl>
              <c:idx val="9"/>
              <c:spPr>
                <a:solidFill>
                  <a:schemeClr val="bg1">
                    <a:lumMod val="95000"/>
                  </a:schemeClr>
                </a:solidFill>
                <a:ln>
                  <a:solidFill>
                    <a:schemeClr val="accent3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307-4B84-AA8B-265370729151}"/>
                </c:ext>
              </c:extLst>
            </c:dLbl>
            <c:dLbl>
              <c:idx val="10"/>
              <c:spPr>
                <a:solidFill>
                  <a:schemeClr val="bg1">
                    <a:lumMod val="95000"/>
                  </a:schemeClr>
                </a:solidFill>
                <a:ln>
                  <a:solidFill>
                    <a:schemeClr val="accent3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307-4B84-AA8B-265370729151}"/>
                </c:ext>
              </c:extLst>
            </c:dLbl>
            <c:spPr>
              <a:solidFill>
                <a:schemeClr val="bg1">
                  <a:lumMod val="95000"/>
                </a:schemeClr>
              </a:solidFill>
              <a:ln>
                <a:solidFill>
                  <a:schemeClr val="accent3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'MCNH vs GQIP comparison'!$A$5:$A$15</c:f>
              <c:strCache>
                <c:ptCount val="11"/>
                <c:pt idx="0">
                  <c:v>Spring 2016</c:v>
                </c:pt>
                <c:pt idx="1">
                  <c:v>Fall 2016</c:v>
                </c:pt>
                <c:pt idx="2">
                  <c:v>Spring 2017</c:v>
                </c:pt>
                <c:pt idx="3">
                  <c:v>Fall 2017</c:v>
                </c:pt>
                <c:pt idx="4">
                  <c:v>Spring 2018</c:v>
                </c:pt>
                <c:pt idx="5">
                  <c:v>Fall 2018</c:v>
                </c:pt>
                <c:pt idx="6">
                  <c:v>Spring 2019</c:v>
                </c:pt>
                <c:pt idx="7">
                  <c:v>Fall 2019</c:v>
                </c:pt>
                <c:pt idx="8">
                  <c:v>Spring 2020</c:v>
                </c:pt>
                <c:pt idx="9">
                  <c:v>Fall 2020</c:v>
                </c:pt>
                <c:pt idx="10">
                  <c:v>Spring 2021</c:v>
                </c:pt>
              </c:strCache>
            </c:strRef>
          </c:cat>
          <c:val>
            <c:numRef>
              <c:f>'MCNH vs GQIP comparison'!$D$5:$D$15</c:f>
              <c:numCache>
                <c:formatCode>0.00</c:formatCode>
                <c:ptCount val="11"/>
                <c:pt idx="0">
                  <c:v>1.4</c:v>
                </c:pt>
                <c:pt idx="1">
                  <c:v>1.5</c:v>
                </c:pt>
                <c:pt idx="2">
                  <c:v>1.45</c:v>
                </c:pt>
                <c:pt idx="3">
                  <c:v>1.51</c:v>
                </c:pt>
                <c:pt idx="4">
                  <c:v>1.62</c:v>
                </c:pt>
                <c:pt idx="5">
                  <c:v>1.49</c:v>
                </c:pt>
                <c:pt idx="6">
                  <c:v>1.39</c:v>
                </c:pt>
                <c:pt idx="7">
                  <c:v>1.47</c:v>
                </c:pt>
                <c:pt idx="8" formatCode="General">
                  <c:v>1.71</c:v>
                </c:pt>
                <c:pt idx="9" formatCode="General">
                  <c:v>1.72</c:v>
                </c:pt>
                <c:pt idx="10" formatCode="General">
                  <c:v>1.61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307-4B84-AA8B-265370729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4241567"/>
        <c:axId val="446234591"/>
      </c:lineChart>
      <c:catAx>
        <c:axId val="444241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234591"/>
        <c:crosses val="autoZero"/>
        <c:auto val="1"/>
        <c:lblAlgn val="ctr"/>
        <c:lblOffset val="100"/>
        <c:noMultiLvlLbl val="0"/>
      </c:catAx>
      <c:valAx>
        <c:axId val="446234591"/>
        <c:scaling>
          <c:orientation val="minMax"/>
          <c:max val="2"/>
          <c:min val="0.4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ysClr val="windowText" lastClr="000000"/>
                    </a:solidFill>
                  </a:rPr>
                  <a:t>Odds Ratio</a:t>
                </a:r>
              </a:p>
            </c:rich>
          </c:tx>
          <c:layout>
            <c:manualLayout>
              <c:xMode val="edge"/>
              <c:yMode val="edge"/>
              <c:x val="9.8720455394312855E-3"/>
              <c:y val="0.396526787092789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241567"/>
        <c:crosses val="autoZero"/>
        <c:crossBetween val="between"/>
      </c:valAx>
      <c:spPr>
        <a:solidFill>
          <a:srgbClr val="FFFFE5"/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24" y="2130326"/>
            <a:ext cx="10363352" cy="14701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650" y="3886200"/>
            <a:ext cx="8534703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442"/>
                </a:solidFill>
              </a:defRPr>
            </a:lvl1pPr>
            <a:lvl2pPr marL="99990" indent="0" algn="ctr">
              <a:buNone/>
              <a:defRPr/>
            </a:lvl2pPr>
            <a:lvl3pPr marL="199979" indent="0" algn="ctr">
              <a:buNone/>
              <a:defRPr/>
            </a:lvl3pPr>
            <a:lvl4pPr marL="299969" indent="0" algn="ctr">
              <a:buNone/>
              <a:defRPr/>
            </a:lvl4pPr>
            <a:lvl5pPr marL="399959" indent="0" algn="ctr">
              <a:buNone/>
              <a:defRPr/>
            </a:lvl5pPr>
            <a:lvl6pPr marL="499948" indent="0" algn="ctr">
              <a:buNone/>
              <a:defRPr/>
            </a:lvl6pPr>
            <a:lvl7pPr marL="599938" indent="0" algn="ctr">
              <a:buNone/>
              <a:defRPr/>
            </a:lvl7pPr>
            <a:lvl8pPr marL="699927" indent="0" algn="ctr">
              <a:buNone/>
              <a:defRPr/>
            </a:lvl8pPr>
            <a:lvl9pPr marL="799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6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7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352" y="274738"/>
            <a:ext cx="2742973" cy="58513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76" y="274738"/>
            <a:ext cx="8193389" cy="5851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49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4737"/>
            <a:ext cx="109726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14144" y="1600201"/>
            <a:ext cx="5468181" cy="22484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14144" y="3877272"/>
            <a:ext cx="5468181" cy="2248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3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 useBgFill="1">
        <p:nvSpPr>
          <p:cNvPr id="4" name="Rounded Rectangle 10"/>
          <p:cNvSpPr/>
          <p:nvPr/>
        </p:nvSpPr>
        <p:spPr>
          <a:xfrm>
            <a:off x="173568" y="42863"/>
            <a:ext cx="12018433" cy="669131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16" descr="Logo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4062" r="2910" b="15689"/>
          <a:stretch>
            <a:fillRect/>
          </a:stretch>
        </p:blipFill>
        <p:spPr bwMode="auto">
          <a:xfrm>
            <a:off x="10183284" y="5610225"/>
            <a:ext cx="1919816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rgbClr val="176012"/>
                </a:solidFill>
              </a:defRPr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98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24" y="2130326"/>
            <a:ext cx="10363352" cy="14701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650" y="3886200"/>
            <a:ext cx="8534703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442"/>
                </a:solidFill>
              </a:defRPr>
            </a:lvl1pPr>
            <a:lvl2pPr marL="99990" indent="0" algn="ctr">
              <a:buNone/>
              <a:defRPr/>
            </a:lvl2pPr>
            <a:lvl3pPr marL="199979" indent="0" algn="ctr">
              <a:buNone/>
              <a:defRPr/>
            </a:lvl3pPr>
            <a:lvl4pPr marL="299969" indent="0" algn="ctr">
              <a:buNone/>
              <a:defRPr/>
            </a:lvl4pPr>
            <a:lvl5pPr marL="399959" indent="0" algn="ctr">
              <a:buNone/>
              <a:defRPr/>
            </a:lvl5pPr>
            <a:lvl6pPr marL="499948" indent="0" algn="ctr">
              <a:buNone/>
              <a:defRPr/>
            </a:lvl6pPr>
            <a:lvl7pPr marL="599938" indent="0" algn="ctr">
              <a:buNone/>
              <a:defRPr/>
            </a:lvl7pPr>
            <a:lvl8pPr marL="699927" indent="0" algn="ctr">
              <a:buNone/>
              <a:defRPr/>
            </a:lvl8pPr>
            <a:lvl9pPr marL="799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90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</p:spTree>
    <p:extLst>
      <p:ext uri="{BB962C8B-B14F-4D97-AF65-F5344CB8AC3E}">
        <p14:creationId xmlns:p14="http://schemas.microsoft.com/office/powerpoint/2010/main" val="490906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4406802"/>
            <a:ext cx="10363352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613"/>
            <a:ext cx="10363352" cy="1500188"/>
          </a:xfrm>
        </p:spPr>
        <p:txBody>
          <a:bodyPr anchor="b"/>
          <a:lstStyle>
            <a:lvl1pPr marL="0" indent="0">
              <a:buNone/>
              <a:defRPr sz="400"/>
            </a:lvl1pPr>
            <a:lvl2pPr marL="99990" indent="0">
              <a:buNone/>
              <a:defRPr sz="400"/>
            </a:lvl2pPr>
            <a:lvl3pPr marL="199979" indent="0">
              <a:buNone/>
              <a:defRPr sz="300"/>
            </a:lvl3pPr>
            <a:lvl4pPr marL="299969" indent="0">
              <a:buNone/>
              <a:defRPr sz="300"/>
            </a:lvl4pPr>
            <a:lvl5pPr marL="399959" indent="0">
              <a:buNone/>
              <a:defRPr sz="300"/>
            </a:lvl5pPr>
            <a:lvl6pPr marL="499948" indent="0">
              <a:buNone/>
              <a:defRPr sz="300"/>
            </a:lvl6pPr>
            <a:lvl7pPr marL="599938" indent="0">
              <a:buNone/>
              <a:defRPr sz="300"/>
            </a:lvl7pPr>
            <a:lvl8pPr marL="699927" indent="0">
              <a:buNone/>
              <a:defRPr sz="300"/>
            </a:lvl8pPr>
            <a:lvl9pPr marL="799917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45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4144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84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75" y="1535015"/>
            <a:ext cx="538691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75" y="2174975"/>
            <a:ext cx="538691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9" y="1535015"/>
            <a:ext cx="538880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9" y="2174975"/>
            <a:ext cx="538880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09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</p:spTree>
    <p:extLst>
      <p:ext uri="{BB962C8B-B14F-4D97-AF65-F5344CB8AC3E}">
        <p14:creationId xmlns:p14="http://schemas.microsoft.com/office/powerpoint/2010/main" val="579734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13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2951"/>
            <a:ext cx="4011084" cy="1162050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659" y="272952"/>
            <a:ext cx="6815667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77" y="1435002"/>
            <a:ext cx="4011084" cy="46910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58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65" y="4800600"/>
            <a:ext cx="7315352" cy="566738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65" y="612874"/>
            <a:ext cx="7315352" cy="4114800"/>
          </a:xfrm>
        </p:spPr>
        <p:txBody>
          <a:bodyPr/>
          <a:lstStyle>
            <a:lvl1pPr marL="0" indent="0">
              <a:buNone/>
              <a:defRPr sz="700"/>
            </a:lvl1pPr>
            <a:lvl2pPr marL="99990" indent="0">
              <a:buNone/>
              <a:defRPr sz="600"/>
            </a:lvl2pPr>
            <a:lvl3pPr marL="199979" indent="0">
              <a:buNone/>
              <a:defRPr sz="500"/>
            </a:lvl3pPr>
            <a:lvl4pPr marL="299969" indent="0">
              <a:buNone/>
              <a:defRPr sz="400"/>
            </a:lvl4pPr>
            <a:lvl5pPr marL="399959" indent="0">
              <a:buNone/>
              <a:defRPr sz="400"/>
            </a:lvl5pPr>
            <a:lvl6pPr marL="499948" indent="0">
              <a:buNone/>
              <a:defRPr sz="400"/>
            </a:lvl6pPr>
            <a:lvl7pPr marL="599938" indent="0">
              <a:buNone/>
              <a:defRPr sz="400"/>
            </a:lvl7pPr>
            <a:lvl8pPr marL="699927" indent="0">
              <a:buNone/>
              <a:defRPr sz="400"/>
            </a:lvl8pPr>
            <a:lvl9pPr marL="799917" indent="0">
              <a:buNone/>
              <a:defRPr sz="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65" y="5367338"/>
            <a:ext cx="7315352" cy="8048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673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280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352" y="274738"/>
            <a:ext cx="2742973" cy="58513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76" y="274738"/>
            <a:ext cx="8193389" cy="5851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885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4737"/>
            <a:ext cx="109726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14144" y="1600201"/>
            <a:ext cx="5468181" cy="22484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14144" y="3877272"/>
            <a:ext cx="5468181" cy="2248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831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 useBgFill="1">
        <p:nvSpPr>
          <p:cNvPr id="4" name="Rounded Rectangle 10"/>
          <p:cNvSpPr/>
          <p:nvPr/>
        </p:nvSpPr>
        <p:spPr>
          <a:xfrm>
            <a:off x="173568" y="42863"/>
            <a:ext cx="12018433" cy="669131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16" descr="Logo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4062" r="2910" b="15689"/>
          <a:stretch>
            <a:fillRect/>
          </a:stretch>
        </p:blipFill>
        <p:spPr bwMode="auto">
          <a:xfrm>
            <a:off x="10183284" y="5610225"/>
            <a:ext cx="1919816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rgbClr val="176012"/>
                </a:solidFill>
              </a:defRPr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73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4406802"/>
            <a:ext cx="10363352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613"/>
            <a:ext cx="10363352" cy="1500188"/>
          </a:xfrm>
        </p:spPr>
        <p:txBody>
          <a:bodyPr anchor="b"/>
          <a:lstStyle>
            <a:lvl1pPr marL="0" indent="0">
              <a:buNone/>
              <a:defRPr sz="400"/>
            </a:lvl1pPr>
            <a:lvl2pPr marL="99990" indent="0">
              <a:buNone/>
              <a:defRPr sz="400"/>
            </a:lvl2pPr>
            <a:lvl3pPr marL="199979" indent="0">
              <a:buNone/>
              <a:defRPr sz="300"/>
            </a:lvl3pPr>
            <a:lvl4pPr marL="299969" indent="0">
              <a:buNone/>
              <a:defRPr sz="300"/>
            </a:lvl4pPr>
            <a:lvl5pPr marL="399959" indent="0">
              <a:buNone/>
              <a:defRPr sz="300"/>
            </a:lvl5pPr>
            <a:lvl6pPr marL="499948" indent="0">
              <a:buNone/>
              <a:defRPr sz="300"/>
            </a:lvl6pPr>
            <a:lvl7pPr marL="599938" indent="0">
              <a:buNone/>
              <a:defRPr sz="300"/>
            </a:lvl7pPr>
            <a:lvl8pPr marL="699927" indent="0">
              <a:buNone/>
              <a:defRPr sz="300"/>
            </a:lvl8pPr>
            <a:lvl9pPr marL="799917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1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4144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8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75" y="1535015"/>
            <a:ext cx="538691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75" y="2174975"/>
            <a:ext cx="538691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9" y="1535015"/>
            <a:ext cx="538880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9" y="2174975"/>
            <a:ext cx="538880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3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2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0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2951"/>
            <a:ext cx="4011084" cy="1162050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659" y="272952"/>
            <a:ext cx="6815667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77" y="1435002"/>
            <a:ext cx="4011084" cy="46910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2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65" y="4800600"/>
            <a:ext cx="7315352" cy="566738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65" y="612874"/>
            <a:ext cx="7315352" cy="4114800"/>
          </a:xfrm>
        </p:spPr>
        <p:txBody>
          <a:bodyPr/>
          <a:lstStyle>
            <a:lvl1pPr marL="0" indent="0">
              <a:buNone/>
              <a:defRPr sz="700"/>
            </a:lvl1pPr>
            <a:lvl2pPr marL="99990" indent="0">
              <a:buNone/>
              <a:defRPr sz="600"/>
            </a:lvl2pPr>
            <a:lvl3pPr marL="199979" indent="0">
              <a:buNone/>
              <a:defRPr sz="500"/>
            </a:lvl3pPr>
            <a:lvl4pPr marL="299969" indent="0">
              <a:buNone/>
              <a:defRPr sz="400"/>
            </a:lvl4pPr>
            <a:lvl5pPr marL="399959" indent="0">
              <a:buNone/>
              <a:defRPr sz="400"/>
            </a:lvl5pPr>
            <a:lvl6pPr marL="499948" indent="0">
              <a:buNone/>
              <a:defRPr sz="400"/>
            </a:lvl6pPr>
            <a:lvl7pPr marL="599938" indent="0">
              <a:buNone/>
              <a:defRPr sz="400"/>
            </a:lvl7pPr>
            <a:lvl8pPr marL="699927" indent="0">
              <a:buNone/>
              <a:defRPr sz="400"/>
            </a:lvl8pPr>
            <a:lvl9pPr marL="799917" indent="0">
              <a:buNone/>
              <a:defRPr sz="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65" y="5367338"/>
            <a:ext cx="7315352" cy="8048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2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6178399" y="1340644"/>
            <a:ext cx="0" cy="55173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83994" name="Rectangle 26"/>
          <p:cNvSpPr>
            <a:spLocks noChangeAspect="1" noChangeArrowheads="1"/>
          </p:cNvSpPr>
          <p:nvPr/>
        </p:nvSpPr>
        <p:spPr bwMode="auto">
          <a:xfrm>
            <a:off x="1" y="0"/>
            <a:ext cx="12210143" cy="1157288"/>
          </a:xfrm>
          <a:prstGeom prst="rect">
            <a:avLst/>
          </a:prstGeom>
          <a:gradFill flip="none" rotWithShape="1">
            <a:gsLst>
              <a:gs pos="100000">
                <a:srgbClr val="004442"/>
              </a:gs>
              <a:gs pos="19000">
                <a:srgbClr val="00808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txBody>
          <a:bodyPr wrap="none" lIns="60018" tIns="30235" rIns="60018" bIns="30235" anchor="ctr"/>
          <a:lstStyle/>
          <a:p>
            <a:endParaRPr lang="en-US" sz="1800" dirty="0">
              <a:solidFill>
                <a:srgbClr val="004442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904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77" y="1600201"/>
            <a:ext cx="10972649" cy="45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613400" y="1357314"/>
            <a:ext cx="16764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029200" y="1314451"/>
            <a:ext cx="1803400" cy="614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029200" y="5886451"/>
            <a:ext cx="1549400" cy="824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80000" y="6715126"/>
            <a:ext cx="15494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304800" y="6781800"/>
            <a:ext cx="1158240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225800" y="1828800"/>
            <a:ext cx="59182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" name="Round Same Side Corner Rectangle 3"/>
          <p:cNvSpPr/>
          <p:nvPr/>
        </p:nvSpPr>
        <p:spPr bwMode="auto">
          <a:xfrm>
            <a:off x="1143000" y="1928814"/>
            <a:ext cx="2565400" cy="1171575"/>
          </a:xfrm>
          <a:prstGeom prst="round2Same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Round Same Side Corner Rectangle 5"/>
          <p:cNvSpPr/>
          <p:nvPr/>
        </p:nvSpPr>
        <p:spPr bwMode="auto">
          <a:xfrm>
            <a:off x="9423400" y="242889"/>
            <a:ext cx="2667000" cy="942975"/>
          </a:xfrm>
          <a:prstGeom prst="round2Same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15" name="Content Placeholder 7" descr="Screen Shot 2017-11-12 at 8.32.39 AM.png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0" t="28135" r="8031" b="22948"/>
          <a:stretch/>
        </p:blipFill>
        <p:spPr>
          <a:xfrm>
            <a:off x="9482667" y="330200"/>
            <a:ext cx="2540000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71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5pPr>
      <a:lvl6pPr marL="99990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6pPr>
      <a:lvl7pPr marL="19997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7pPr>
      <a:lvl8pPr marL="29996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8pPr>
      <a:lvl9pPr marL="39995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74298" indent="-7429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4442"/>
          </a:solidFill>
          <a:latin typeface="+mn-lt"/>
          <a:ea typeface="+mn-ea"/>
          <a:cs typeface="+mn-cs"/>
        </a:defRPr>
      </a:lvl1pPr>
      <a:lvl2pPr marL="161789" indent="-62841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rgbClr val="595959"/>
          </a:solidFill>
          <a:latin typeface="+mn-lt"/>
          <a:ea typeface="+mn-ea"/>
        </a:defRPr>
      </a:lvl2pPr>
      <a:lvl3pPr marL="249627" indent="-4964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B333C"/>
          </a:solidFill>
          <a:latin typeface="+mn-lt"/>
          <a:ea typeface="+mn-ea"/>
        </a:defRPr>
      </a:lvl3pPr>
      <a:lvl4pPr marL="350311" indent="-5138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  <a:ea typeface="+mn-ea"/>
        </a:defRPr>
      </a:lvl4pPr>
      <a:lvl5pPr marL="449606" indent="-4964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B333C"/>
          </a:solidFill>
          <a:latin typeface="+mn-lt"/>
          <a:ea typeface="+mn-ea"/>
        </a:defRPr>
      </a:lvl5pPr>
      <a:lvl6pPr marL="54959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6pPr>
      <a:lvl7pPr marL="64958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7pPr>
      <a:lvl8pPr marL="74957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8pPr>
      <a:lvl9pPr marL="84956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9999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997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9996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9995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9994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9993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9992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79991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6178399" y="1340644"/>
            <a:ext cx="0" cy="55173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83994" name="Rectangle 26"/>
          <p:cNvSpPr>
            <a:spLocks noChangeAspect="1" noChangeArrowheads="1"/>
          </p:cNvSpPr>
          <p:nvPr/>
        </p:nvSpPr>
        <p:spPr bwMode="auto">
          <a:xfrm>
            <a:off x="1" y="0"/>
            <a:ext cx="12210143" cy="1157288"/>
          </a:xfrm>
          <a:prstGeom prst="rect">
            <a:avLst/>
          </a:prstGeom>
          <a:gradFill flip="none" rotWithShape="1">
            <a:gsLst>
              <a:gs pos="100000">
                <a:srgbClr val="004442"/>
              </a:gs>
              <a:gs pos="19000">
                <a:srgbClr val="00808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txBody>
          <a:bodyPr wrap="none" lIns="60018" tIns="30235" rIns="60018" bIns="30235" anchor="ctr"/>
          <a:lstStyle/>
          <a:p>
            <a:endParaRPr lang="en-US" sz="1800" dirty="0">
              <a:solidFill>
                <a:srgbClr val="004442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904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77" y="1600201"/>
            <a:ext cx="10972649" cy="45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613400" y="1357314"/>
            <a:ext cx="16764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029200" y="1314451"/>
            <a:ext cx="1803400" cy="614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029200" y="5886451"/>
            <a:ext cx="1549400" cy="824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80000" y="6715126"/>
            <a:ext cx="15494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304800" y="6781800"/>
            <a:ext cx="1158240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225800" y="1828800"/>
            <a:ext cx="59182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" name="Round Same Side Corner Rectangle 3"/>
          <p:cNvSpPr/>
          <p:nvPr/>
        </p:nvSpPr>
        <p:spPr bwMode="auto">
          <a:xfrm>
            <a:off x="1143000" y="1928814"/>
            <a:ext cx="2565400" cy="1171575"/>
          </a:xfrm>
          <a:prstGeom prst="round2Same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Round Same Side Corner Rectangle 5"/>
          <p:cNvSpPr/>
          <p:nvPr/>
        </p:nvSpPr>
        <p:spPr bwMode="auto">
          <a:xfrm>
            <a:off x="9423400" y="242889"/>
            <a:ext cx="2667000" cy="942975"/>
          </a:xfrm>
          <a:prstGeom prst="round2Same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15" name="Content Placeholder 7" descr="Screen Shot 2017-11-12 at 8.32.39 AM.png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0" t="28135" r="8031" b="22948"/>
          <a:stretch/>
        </p:blipFill>
        <p:spPr>
          <a:xfrm>
            <a:off x="9482667" y="330200"/>
            <a:ext cx="2540000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88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5pPr>
      <a:lvl6pPr marL="99990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6pPr>
      <a:lvl7pPr marL="19997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7pPr>
      <a:lvl8pPr marL="29996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8pPr>
      <a:lvl9pPr marL="39995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74298" indent="-7429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4442"/>
          </a:solidFill>
          <a:latin typeface="+mn-lt"/>
          <a:ea typeface="+mn-ea"/>
          <a:cs typeface="+mn-cs"/>
        </a:defRPr>
      </a:lvl1pPr>
      <a:lvl2pPr marL="161789" indent="-62841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rgbClr val="595959"/>
          </a:solidFill>
          <a:latin typeface="+mn-lt"/>
          <a:ea typeface="+mn-ea"/>
        </a:defRPr>
      </a:lvl2pPr>
      <a:lvl3pPr marL="249627" indent="-4964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B333C"/>
          </a:solidFill>
          <a:latin typeface="+mn-lt"/>
          <a:ea typeface="+mn-ea"/>
        </a:defRPr>
      </a:lvl3pPr>
      <a:lvl4pPr marL="350311" indent="-5138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  <a:ea typeface="+mn-ea"/>
        </a:defRPr>
      </a:lvl4pPr>
      <a:lvl5pPr marL="449606" indent="-4964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B333C"/>
          </a:solidFill>
          <a:latin typeface="+mn-lt"/>
          <a:ea typeface="+mn-ea"/>
        </a:defRPr>
      </a:lvl5pPr>
      <a:lvl6pPr marL="54959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6pPr>
      <a:lvl7pPr marL="64958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7pPr>
      <a:lvl8pPr marL="74957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8pPr>
      <a:lvl9pPr marL="84956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9999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997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9996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9995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9994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9993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9992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79991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A08DC-3275-BB49-AAA5-295F33B04B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GGQIP</a:t>
            </a:r>
            <a:r>
              <a:rPr lang="en-US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GQIP AKI Workgroup Report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9F615-E13F-734E-8991-8BCDAA706E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Tracy Johns</a:t>
            </a:r>
          </a:p>
        </p:txBody>
      </p:sp>
    </p:spTree>
    <p:extLst>
      <p:ext uri="{BB962C8B-B14F-4D97-AF65-F5344CB8AC3E}">
        <p14:creationId xmlns:p14="http://schemas.microsoft.com/office/powerpoint/2010/main" val="153264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449951-7B58-544A-A619-747AA5FA0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AKI Workgroup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3D7E5A-6D5C-B645-A2E0-0F1AD86C0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77" y="1489435"/>
            <a:ext cx="10972649" cy="510877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Georgia Collaborative: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r>
              <a:rPr lang="en-US" sz="2800" b="1" dirty="0"/>
              <a:t> AKI for all patients</a:t>
            </a:r>
          </a:p>
          <a:p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endParaRPr lang="en-US" sz="2800" b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E3C54BD-B347-4A0F-8E0D-B91FE36FA977}"/>
              </a:ext>
            </a:extLst>
          </p:cNvPr>
          <p:cNvGrpSpPr/>
          <p:nvPr/>
        </p:nvGrpSpPr>
        <p:grpSpPr>
          <a:xfrm>
            <a:off x="915475" y="2347544"/>
            <a:ext cx="10513404" cy="4311921"/>
            <a:chOff x="915475" y="2347544"/>
            <a:chExt cx="10513404" cy="4311921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CB331443-B3BC-49B4-8A16-342EEFC8947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17422738"/>
                </p:ext>
              </p:extLst>
            </p:nvPr>
          </p:nvGraphicFramePr>
          <p:xfrm>
            <a:off x="4323076" y="2347544"/>
            <a:ext cx="7105803" cy="431192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43022DE-541E-4A81-89FB-31BD302BEAF7}"/>
                </a:ext>
              </a:extLst>
            </p:cNvPr>
            <p:cNvGrpSpPr/>
            <p:nvPr/>
          </p:nvGrpSpPr>
          <p:grpSpPr>
            <a:xfrm>
              <a:off x="915475" y="2347544"/>
              <a:ext cx="2497028" cy="3790050"/>
              <a:chOff x="915475" y="2347544"/>
              <a:chExt cx="2497028" cy="3790050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1262B7E-A9F5-46F3-B0EF-88FCF0FE99C0}"/>
                  </a:ext>
                </a:extLst>
              </p:cNvPr>
              <p:cNvSpPr txBox="1"/>
              <p:nvPr/>
            </p:nvSpPr>
            <p:spPr>
              <a:xfrm>
                <a:off x="1225037" y="2347544"/>
                <a:ext cx="457200" cy="384721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 anchor="ctr" anchorCtr="0">
                <a:spAutoFit/>
              </a:bodyPr>
              <a:lstStyle>
                <a:defPPr>
                  <a:defRPr lang="en-US"/>
                </a:defPPr>
                <a:lvl1pPr marL="0" indent="0" algn="ctr" eaLnBrk="1" fontAlgn="auto" hangingPunct="1">
                  <a:lnSpc>
                    <a:spcPts val="3000"/>
                  </a:lnSpc>
                  <a:spcAft>
                    <a:spcPts val="0"/>
                  </a:spcAft>
                  <a:buNone/>
                  <a:defRPr sz="2800"/>
                </a:lvl1pPr>
              </a:lstStyle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BA19499-B883-4849-B317-AA51616DCCAF}"/>
                  </a:ext>
                </a:extLst>
              </p:cNvPr>
              <p:cNvSpPr txBox="1"/>
              <p:nvPr/>
            </p:nvSpPr>
            <p:spPr>
              <a:xfrm>
                <a:off x="928169" y="5798245"/>
                <a:ext cx="1069044" cy="27699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0" tIns="0" rIns="0" bIns="0" rtlCol="0" anchor="ctr" anchorCtr="0">
                <a:spAutoFit/>
              </a:bodyPr>
              <a:lstStyle>
                <a:defPPr>
                  <a:defRPr lang="en-US"/>
                </a:defPPr>
                <a:lvl1pPr marL="0" indent="0" algn="ctr" eaLnBrk="1" fontAlgn="auto" hangingPunct="1">
                  <a:lnSpc>
                    <a:spcPct val="90000"/>
                  </a:lnSpc>
                  <a:spcAft>
                    <a:spcPts val="0"/>
                  </a:spcAft>
                  <a:buNone/>
                  <a:defRPr b="1">
                    <a:latin typeface="+mn-lt"/>
                  </a:defRPr>
                </a:lvl1pPr>
              </a:lstStyle>
              <a:p>
                <a:r>
                  <a:rPr lang="en-US" sz="2000" dirty="0"/>
                  <a:t>1.61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3793833-9A1D-4365-90DE-BFABB63F4289}"/>
                  </a:ext>
                </a:extLst>
              </p:cNvPr>
              <p:cNvSpPr txBox="1"/>
              <p:nvPr/>
            </p:nvSpPr>
            <p:spPr>
              <a:xfrm>
                <a:off x="1838742" y="5737484"/>
                <a:ext cx="157376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Odds Ratio</a:t>
                </a:r>
              </a:p>
            </p:txBody>
          </p: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699960E9-7CE6-4E40-9563-FFD4439105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5475" y="2835271"/>
                <a:ext cx="1076325" cy="272415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60923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FA425-4DB4-534B-BC06-2001CFA8D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AKI Workgroup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0332A-399A-7C45-8776-6F55E5B5C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757" y="1600201"/>
            <a:ext cx="10972649" cy="45258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What has group done in last 6 months?</a:t>
            </a:r>
          </a:p>
          <a:p>
            <a:pPr>
              <a:spcBef>
                <a:spcPts val="1800"/>
              </a:spcBef>
            </a:pPr>
            <a:r>
              <a:rPr lang="en-US" dirty="0"/>
              <a:t>Updating predictive algorithm: risk stratify </a:t>
            </a:r>
            <a:endParaRPr lang="en-US" sz="1800" dirty="0"/>
          </a:p>
          <a:p>
            <a:pPr marL="919163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Based on older data</a:t>
            </a:r>
            <a:r>
              <a:rPr lang="en-US" sz="1600" dirty="0">
                <a:solidFill>
                  <a:schemeClr val="tx1"/>
                </a:solidFill>
              </a:rPr>
              <a:t> (2015-2016)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→</a:t>
            </a:r>
            <a:r>
              <a:rPr lang="en-US" dirty="0">
                <a:solidFill>
                  <a:schemeClr val="tx1"/>
                </a:solidFill>
              </a:rPr>
              <a:t> update &amp; apply</a:t>
            </a:r>
          </a:p>
          <a:p>
            <a:pPr marL="576263" lvl="1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to new subset of pts retest</a:t>
            </a:r>
          </a:p>
          <a:p>
            <a:pPr marL="919163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ISS based model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dirty="0">
                <a:solidFill>
                  <a:schemeClr val="tx1"/>
                </a:solidFill>
              </a:rPr>
              <a:t> not bedside care friendly</a:t>
            </a:r>
          </a:p>
          <a:p>
            <a:pPr marL="576263" lvl="1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442"/>
                </a:solidFill>
                <a:cs typeface="+mn-cs"/>
              </a:rPr>
              <a:t>Updated literature search and review</a:t>
            </a:r>
          </a:p>
          <a:p>
            <a:pPr marL="98948" lvl="1" indent="0">
              <a:buNone/>
            </a:pPr>
            <a:endParaRPr lang="en-US" sz="2400" dirty="0">
              <a:solidFill>
                <a:srgbClr val="004442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442"/>
                </a:solidFill>
                <a:cs typeface="+mn-cs"/>
              </a:rPr>
              <a:t>Virtual poster presentation on work</a:t>
            </a: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solidFill>
                  <a:srgbClr val="004442"/>
                </a:solidFill>
                <a:cs typeface="+mn-cs"/>
              </a:rPr>
              <a:t> </a:t>
            </a:r>
          </a:p>
          <a:p>
            <a:pPr marL="98948" lvl="1" indent="0">
              <a:buNone/>
            </a:pPr>
            <a:r>
              <a:rPr lang="en-US" sz="2400" dirty="0">
                <a:solidFill>
                  <a:srgbClr val="004442"/>
                </a:solidFill>
                <a:cs typeface="+mn-cs"/>
              </a:rPr>
              <a:t>  ACS Quality &amp; Safety Conference</a:t>
            </a:r>
            <a:r>
              <a:rPr lang="en-US" sz="1800" dirty="0">
                <a:solidFill>
                  <a:srgbClr val="004442"/>
                </a:solidFill>
                <a:cs typeface="+mn-cs"/>
              </a:rPr>
              <a:t> (July 2021)</a:t>
            </a:r>
            <a:endParaRPr lang="en-US" sz="2400" dirty="0">
              <a:solidFill>
                <a:srgbClr val="004442"/>
              </a:solidFill>
              <a:cs typeface="+mn-cs"/>
            </a:endParaRPr>
          </a:p>
          <a:p>
            <a:pPr marL="98948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https://42bc4161a075f7e50e6f-a3bc3137033c5da42be80ce1198f9076.ssl.cf1.rackcdn.com/1710634-0400px.png">
            <a:extLst>
              <a:ext uri="{FF2B5EF4-FFF2-40B4-BE49-F238E27FC236}">
                <a16:creationId xmlns:a16="http://schemas.microsoft.com/office/drawing/2014/main" id="{FB56010B-2B41-4279-91BD-D425DDD64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465" y="2712304"/>
            <a:ext cx="4040778" cy="39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5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6CBFA-4707-CA4D-A1D5-F6BF95FF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AKI Workgroup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03686-C1D2-6247-AA5D-C528F0AC7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What are </a:t>
            </a:r>
            <a:r>
              <a:rPr lang="en-US" sz="2800" b="1"/>
              <a:t>the group’s </a:t>
            </a:r>
            <a:r>
              <a:rPr lang="en-US" sz="2800" b="1" dirty="0"/>
              <a:t>plans/goals over next 6 months to a year?</a:t>
            </a:r>
          </a:p>
          <a:p>
            <a:pPr marL="461963" indent="-195263">
              <a:spcBef>
                <a:spcPts val="1800"/>
              </a:spcBef>
            </a:pPr>
            <a:r>
              <a:rPr lang="en-US" dirty="0"/>
              <a:t>2016 Protective Bundle Review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 prevention by risk level</a:t>
            </a:r>
            <a:endParaRPr lang="en-US" dirty="0"/>
          </a:p>
          <a:p>
            <a:pPr marL="806450" lvl="3" indent="-342900">
              <a:buFont typeface="Courier New" panose="02070309020205020404" pitchFamily="49" charset="0"/>
              <a:buChar char="o"/>
            </a:pPr>
            <a:r>
              <a:rPr lang="en-US" dirty="0"/>
              <a:t>AKI on arrival – updated 2021 definition</a:t>
            </a:r>
          </a:p>
          <a:p>
            <a:pPr marL="806450" lvl="3" indent="-342900">
              <a:buFont typeface="Courier New" panose="02070309020205020404" pitchFamily="49" charset="0"/>
              <a:buChar char="o"/>
            </a:pPr>
            <a:r>
              <a:rPr lang="en-US" dirty="0"/>
              <a:t>Revise treatment recommendations as needed </a:t>
            </a:r>
          </a:p>
          <a:p>
            <a:pPr marL="461963" indent="-195263">
              <a:spcBef>
                <a:spcPts val="1800"/>
              </a:spcBef>
            </a:pPr>
            <a:r>
              <a:rPr lang="en-US" dirty="0"/>
              <a:t>State Data Drill Down</a:t>
            </a:r>
          </a:p>
          <a:p>
            <a:pPr marL="806450" lvl="3" indent="-342900">
              <a:buFont typeface="Courier New" panose="02070309020205020404" pitchFamily="49" charset="0"/>
              <a:buChar char="o"/>
            </a:pPr>
            <a:r>
              <a:rPr lang="en-US" dirty="0"/>
              <a:t>AKI on arrival – updated 2021 definition</a:t>
            </a:r>
          </a:p>
          <a:p>
            <a:pPr marL="806450" lvl="3" indent="-342900">
              <a:buFont typeface="Courier New" panose="02070309020205020404" pitchFamily="49" charset="0"/>
              <a:buChar char="o"/>
            </a:pPr>
            <a:r>
              <a:rPr lang="en-US" dirty="0"/>
              <a:t>GCTE Registry Sub-Committee: review updated AKI definition</a:t>
            </a:r>
          </a:p>
          <a:p>
            <a:pPr marL="806450" lvl="3" indent="-342900">
              <a:buFont typeface="Courier New" panose="02070309020205020404" pitchFamily="49" charset="0"/>
              <a:buChar char="o"/>
            </a:pPr>
            <a:r>
              <a:rPr lang="en-US" dirty="0"/>
              <a:t>Future state drill down on AKI data?</a:t>
            </a:r>
          </a:p>
          <a:p>
            <a:pPr marL="461963" indent="-195263">
              <a:spcBef>
                <a:spcPts val="1800"/>
              </a:spcBef>
            </a:pPr>
            <a:r>
              <a:rPr lang="en-US" dirty="0"/>
              <a:t>Use updated protective bundle</a:t>
            </a:r>
          </a:p>
          <a:p>
            <a:pPr marL="835025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Monitor effectiveness of updated algorithm</a:t>
            </a:r>
          </a:p>
          <a:p>
            <a:pPr marL="461963" indent="-195263">
              <a:spcBef>
                <a:spcPts val="1800"/>
              </a:spcBef>
            </a:pPr>
            <a:endParaRPr lang="en-US" sz="20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864626"/>
      </p:ext>
    </p:extLst>
  </p:cSld>
  <p:clrMapOvr>
    <a:masterClrMapping/>
  </p:clrMapOvr>
</p:sld>
</file>

<file path=ppt/theme/theme1.xml><?xml version="1.0" encoding="utf-8"?>
<a:theme xmlns:a="http://schemas.openxmlformats.org/drawingml/2006/main" name="GQIP_PP_Master">
  <a:themeElements>
    <a:clrScheme name="GRIT">
      <a:dk1>
        <a:srgbClr val="343731"/>
      </a:dk1>
      <a:lt1>
        <a:srgbClr val="FFFFFF"/>
      </a:lt1>
      <a:dk2>
        <a:srgbClr val="000000"/>
      </a:dk2>
      <a:lt2>
        <a:srgbClr val="808080"/>
      </a:lt2>
      <a:accent1>
        <a:srgbClr val="E6A052"/>
      </a:accent1>
      <a:accent2>
        <a:srgbClr val="0B333C"/>
      </a:accent2>
      <a:accent3>
        <a:srgbClr val="4D0B51"/>
      </a:accent3>
      <a:accent4>
        <a:srgbClr val="E6A052"/>
      </a:accent4>
      <a:accent5>
        <a:srgbClr val="535E7A"/>
      </a:accent5>
      <a:accent6>
        <a:srgbClr val="FFFFFF"/>
      </a:accent6>
      <a:hlink>
        <a:srgbClr val="3E8B94"/>
      </a:hlink>
      <a:folHlink>
        <a:srgbClr val="9EA700"/>
      </a:folHlink>
    </a:clrScheme>
    <a:fontScheme name="medical poster with graphics_post design_08260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QIP_PP_Master" id="{70E8D433-FC68-5E4F-ADEB-203C2B513E52}" vid="{42189CBC-767D-3F4A-8373-2ADCC5CDC434}"/>
    </a:ext>
  </a:extLst>
</a:theme>
</file>

<file path=ppt/theme/theme2.xml><?xml version="1.0" encoding="utf-8"?>
<a:theme xmlns:a="http://schemas.openxmlformats.org/drawingml/2006/main" name="1_GQIP_PP_Master">
  <a:themeElements>
    <a:clrScheme name="GRIT">
      <a:dk1>
        <a:srgbClr val="343731"/>
      </a:dk1>
      <a:lt1>
        <a:srgbClr val="FFFFFF"/>
      </a:lt1>
      <a:dk2>
        <a:srgbClr val="000000"/>
      </a:dk2>
      <a:lt2>
        <a:srgbClr val="808080"/>
      </a:lt2>
      <a:accent1>
        <a:srgbClr val="E6A052"/>
      </a:accent1>
      <a:accent2>
        <a:srgbClr val="0B333C"/>
      </a:accent2>
      <a:accent3>
        <a:srgbClr val="4D0B51"/>
      </a:accent3>
      <a:accent4>
        <a:srgbClr val="E6A052"/>
      </a:accent4>
      <a:accent5>
        <a:srgbClr val="535E7A"/>
      </a:accent5>
      <a:accent6>
        <a:srgbClr val="FFFFFF"/>
      </a:accent6>
      <a:hlink>
        <a:srgbClr val="3E8B94"/>
      </a:hlink>
      <a:folHlink>
        <a:srgbClr val="9EA700"/>
      </a:folHlink>
    </a:clrScheme>
    <a:fontScheme name="medical poster with graphics_post design_08260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QIP_PP_Master" id="{70E8D433-FC68-5E4F-ADEB-203C2B513E52}" vid="{42189CBC-767D-3F4A-8373-2ADCC5CDC4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GQIP_PP_Master</Template>
  <TotalTime>416</TotalTime>
  <Words>136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Times New Roman</vt:lpstr>
      <vt:lpstr>GQIP_PP_Master</vt:lpstr>
      <vt:lpstr>1_GQIP_PP_Master</vt:lpstr>
      <vt:lpstr>GGQIPGQIP AKI Workgroup Report </vt:lpstr>
      <vt:lpstr>AKI Workgroup</vt:lpstr>
      <vt:lpstr>AKI Workgroup</vt:lpstr>
      <vt:lpstr>AKI Workgroup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GGQIPGQIP Meeting Template</dc:title>
  <dc:creator>Gina Solomon</dc:creator>
  <cp:lastModifiedBy>Johns, Tracy J</cp:lastModifiedBy>
  <cp:revision>14</cp:revision>
  <dcterms:created xsi:type="dcterms:W3CDTF">2021-02-22T22:05:57Z</dcterms:created>
  <dcterms:modified xsi:type="dcterms:W3CDTF">2021-07-12T15:43:07Z</dcterms:modified>
</cp:coreProperties>
</file>