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</p:sldMasterIdLst>
  <p:sldIdLst>
    <p:sldId id="256" r:id="rId3"/>
    <p:sldId id="520" r:id="rId4"/>
    <p:sldId id="518" r:id="rId5"/>
    <p:sldId id="519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6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3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9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90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490906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4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84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9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579734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13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58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67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28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88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3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7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8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2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0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1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88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08DC-3275-BB49-AAA5-295F33B04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111" y="2130326"/>
            <a:ext cx="10363352" cy="1470124"/>
          </a:xfrm>
        </p:spPr>
        <p:txBody>
          <a:bodyPr anchor="ctr" anchorCtr="1"/>
          <a:lstStyle/>
          <a:p>
            <a:pPr algn="ctr"/>
            <a:r>
              <a:rPr lang="en-US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GQIP Opioid Workgroup Report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9F615-E13F-734E-8991-8BCDAA706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9435" y="3886200"/>
            <a:ext cx="8534703" cy="1752600"/>
          </a:xfrm>
        </p:spPr>
        <p:txBody>
          <a:bodyPr/>
          <a:lstStyle/>
          <a:p>
            <a:r>
              <a:rPr lang="en-US" dirty="0"/>
              <a:t>Dennis Ashely, MD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6B85F3-D520-4E9A-9937-100E1FC46638}"/>
              </a:ext>
            </a:extLst>
          </p:cNvPr>
          <p:cNvSpPr txBox="1"/>
          <p:nvPr/>
        </p:nvSpPr>
        <p:spPr>
          <a:xfrm>
            <a:off x="324464" y="6466838"/>
            <a:ext cx="181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4442"/>
                </a:solidFill>
              </a:rPr>
              <a:t>August 2021</a:t>
            </a:r>
          </a:p>
        </p:txBody>
      </p:sp>
    </p:spTree>
    <p:extLst>
      <p:ext uri="{BB962C8B-B14F-4D97-AF65-F5344CB8AC3E}">
        <p14:creationId xmlns:p14="http://schemas.microsoft.com/office/powerpoint/2010/main" val="153264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449951-7B58-544A-A619-747AA5FA0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Opioid Workgroup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3D7E5A-6D5C-B645-A2E0-0F1AD86C0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77" y="1941342"/>
            <a:ext cx="10972649" cy="4184722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Ongoing opioid epidemic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Increased mortality rate attributed to opioid overdose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Paucity of data for usage of multimodal pain management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trauma patients in a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regional cohort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D88129-7901-4F1A-B142-EB2ED9688C12}"/>
              </a:ext>
            </a:extLst>
          </p:cNvPr>
          <p:cNvSpPr txBox="1"/>
          <p:nvPr/>
        </p:nvSpPr>
        <p:spPr>
          <a:xfrm>
            <a:off x="324464" y="6466838"/>
            <a:ext cx="181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4442"/>
                </a:solidFill>
              </a:rPr>
              <a:t>August 2021</a:t>
            </a:r>
          </a:p>
        </p:txBody>
      </p:sp>
    </p:spTree>
    <p:extLst>
      <p:ext uri="{BB962C8B-B14F-4D97-AF65-F5344CB8AC3E}">
        <p14:creationId xmlns:p14="http://schemas.microsoft.com/office/powerpoint/2010/main" val="360923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FA425-4DB4-534B-BC06-2001CFA8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Georgia TQIP Opioid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332A-399A-7C45-8776-6F55E5B5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50" y="1392702"/>
            <a:ext cx="11674786" cy="5936566"/>
          </a:xfrm>
        </p:spPr>
        <p:txBody>
          <a:bodyPr/>
          <a:lstStyle/>
          <a:p>
            <a:pPr marL="488772" indent="-238125">
              <a:spcBef>
                <a:spcPts val="600"/>
              </a:spcBef>
              <a:tabLst>
                <a:tab pos="1490663" algn="l"/>
              </a:tabLst>
            </a:pPr>
            <a:r>
              <a:rPr lang="en-US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 1: 	Determine baseline opioid use in statewide trauma population</a:t>
            </a:r>
          </a:p>
          <a:p>
            <a:pPr marL="338138" lvl="1" indent="0">
              <a:spcBef>
                <a:spcPts val="0"/>
              </a:spcBef>
              <a:buNone/>
              <a:tabLst>
                <a:tab pos="1490663" algn="l"/>
              </a:tabLst>
            </a:pPr>
            <a:r>
              <a:rPr lang="en-US" sz="2400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through retrospective data review</a:t>
            </a:r>
          </a:p>
          <a:p>
            <a:pPr marL="1884363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period 1/1/2019 – 12/31/2019</a:t>
            </a:r>
          </a:p>
          <a:p>
            <a:pPr marL="1884363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&gt; 2 days &amp; &lt; 15 days</a:t>
            </a:r>
          </a:p>
          <a:p>
            <a:pPr marL="1884363" lvl="4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393700" algn="l"/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 endpoints: 	- 24hr morphine milliequivalents (MME)</a:t>
            </a:r>
          </a:p>
          <a:p>
            <a:pPr marL="1884363" lvl="4" indent="-342900">
              <a:spcBef>
                <a:spcPts val="0"/>
              </a:spcBef>
              <a:buNone/>
              <a:tabLst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- 48hr MME</a:t>
            </a:r>
          </a:p>
          <a:p>
            <a:pPr marL="1884363" lvl="4" indent="-342900">
              <a:spcBef>
                <a:spcPts val="0"/>
              </a:spcBef>
              <a:buNone/>
              <a:tabLst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MME per day</a:t>
            </a:r>
          </a:p>
          <a:p>
            <a:pPr marL="1884363" lvl="4" indent="-342900">
              <a:spcBef>
                <a:spcPts val="0"/>
              </a:spcBef>
              <a:buNone/>
              <a:tabLst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Avg pain scores</a:t>
            </a:r>
          </a:p>
          <a:p>
            <a:pPr marL="1884363" lvl="3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393700" algn="l"/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 endpoints:	- Multimodal pain management use</a:t>
            </a:r>
          </a:p>
          <a:p>
            <a:pPr marL="1139825" lvl="4" indent="0">
              <a:spcBef>
                <a:spcPts val="0"/>
              </a:spcBef>
              <a:buNone/>
              <a:tabLst>
                <a:tab pos="393700" algn="l"/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Unplanned ICU admissions / Re-intubations</a:t>
            </a:r>
          </a:p>
          <a:p>
            <a:pPr marL="1139825" lvl="4" indent="0">
              <a:spcBef>
                <a:spcPts val="0"/>
              </a:spcBef>
              <a:buNone/>
              <a:tabLst>
                <a:tab pos="393700" algn="l"/>
                <a:tab pos="4740275" algn="l"/>
              </a:tabLst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AKI</a:t>
            </a:r>
          </a:p>
          <a:p>
            <a:pPr marL="9894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4632C9-D40D-4FB0-A3E8-5194EA9B8B10}"/>
              </a:ext>
            </a:extLst>
          </p:cNvPr>
          <p:cNvSpPr txBox="1"/>
          <p:nvPr/>
        </p:nvSpPr>
        <p:spPr>
          <a:xfrm>
            <a:off x="324464" y="6466838"/>
            <a:ext cx="181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4442"/>
                </a:solidFill>
              </a:rPr>
              <a:t>August 2021</a:t>
            </a:r>
          </a:p>
        </p:txBody>
      </p:sp>
    </p:spTree>
    <p:extLst>
      <p:ext uri="{BB962C8B-B14F-4D97-AF65-F5344CB8AC3E}">
        <p14:creationId xmlns:p14="http://schemas.microsoft.com/office/powerpoint/2010/main" val="16165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CBFA-4707-CA4D-A1D5-F6BF95FF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Georgia TQIP Opioid Project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A0CE14-9216-4F64-A3BF-EF1313537A18}"/>
              </a:ext>
            </a:extLst>
          </p:cNvPr>
          <p:cNvSpPr txBox="1"/>
          <p:nvPr/>
        </p:nvSpPr>
        <p:spPr>
          <a:xfrm>
            <a:off x="324464" y="6466838"/>
            <a:ext cx="181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4442"/>
                </a:solidFill>
              </a:rPr>
              <a:t>August 2021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6AE149E-CC2E-423C-8034-A7266EAEE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50" y="1899138"/>
            <a:ext cx="11674786" cy="5430129"/>
          </a:xfrm>
        </p:spPr>
        <p:txBody>
          <a:bodyPr/>
          <a:lstStyle/>
          <a:p>
            <a:pPr marL="488772" indent="-238125">
              <a:spcBef>
                <a:spcPts val="600"/>
              </a:spcBef>
              <a:tabLst>
                <a:tab pos="1490663" algn="l"/>
              </a:tabLst>
            </a:pPr>
            <a:r>
              <a:rPr lang="en-US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 2: 	Develop statewide evidence based multimodal pain management</a:t>
            </a:r>
          </a:p>
          <a:p>
            <a:pPr marL="338138" lvl="1" indent="0">
              <a:spcBef>
                <a:spcPts val="0"/>
              </a:spcBef>
              <a:buNone/>
              <a:tabLst>
                <a:tab pos="1490663" algn="l"/>
              </a:tabLst>
            </a:pPr>
            <a:r>
              <a:rPr lang="en-US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guideline for trauma patients</a:t>
            </a:r>
          </a:p>
          <a:p>
            <a:pPr marL="1884363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NGMC guideline as template</a:t>
            </a:r>
          </a:p>
          <a:p>
            <a:pPr marL="1884363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 &amp; comments from all stakeholders</a:t>
            </a:r>
          </a:p>
          <a:p>
            <a:pPr marL="488772" indent="-238125">
              <a:spcBef>
                <a:spcPts val="1800"/>
              </a:spcBef>
              <a:tabLst>
                <a:tab pos="1490663" algn="l"/>
              </a:tabLst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Aim 3: 	Implement state multimodal pain management guideline</a:t>
            </a:r>
          </a:p>
          <a:p>
            <a:pPr marL="250647" indent="0">
              <a:spcBef>
                <a:spcPts val="0"/>
              </a:spcBef>
              <a:buNone/>
              <a:tabLst>
                <a:tab pos="1490663" algn="l"/>
              </a:tabLst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across Georgia TQIP centers</a:t>
            </a:r>
          </a:p>
          <a:p>
            <a:pPr marL="488772" indent="-238125">
              <a:spcBef>
                <a:spcPts val="1800"/>
              </a:spcBef>
              <a:tabLst>
                <a:tab pos="1490663" algn="l"/>
              </a:tabLst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Aim 4: 	Determine opioid and multimodal pain management usage</a:t>
            </a:r>
          </a:p>
          <a:p>
            <a:pPr marL="338138" lvl="1" indent="0">
              <a:spcBef>
                <a:spcPts val="0"/>
              </a:spcBef>
              <a:buNone/>
              <a:tabLst>
                <a:tab pos="1490663" algn="l"/>
              </a:tabLst>
            </a:pPr>
            <a:r>
              <a:rPr lang="en-US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00444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 implementation of state guideline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1B2C40E-264D-4B7D-B913-83CB7A7B7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915" y="2368060"/>
            <a:ext cx="2840335" cy="240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64626"/>
      </p:ext>
    </p:extLst>
  </p:cSld>
  <p:clrMapOvr>
    <a:masterClrMapping/>
  </p:clrMapOvr>
</p:sld>
</file>

<file path=ppt/theme/theme1.xml><?xml version="1.0" encoding="utf-8"?>
<a:theme xmlns:a="http://schemas.openxmlformats.org/drawingml/2006/main" name="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ppt/theme/theme2.xml><?xml version="1.0" encoding="utf-8"?>
<a:theme xmlns:a="http://schemas.openxmlformats.org/drawingml/2006/main" name="1_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GQIP_PP_Master</Template>
  <TotalTime>331</TotalTime>
  <Words>60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GQIP_PP_Master</vt:lpstr>
      <vt:lpstr>1_GQIP_PP_Master</vt:lpstr>
      <vt:lpstr>GQIP Opioid Workgroup Report </vt:lpstr>
      <vt:lpstr>Opioid Workgroup</vt:lpstr>
      <vt:lpstr>Georgia TQIP Opioid Project</vt:lpstr>
      <vt:lpstr>Georgia TQIP Opioid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GGQIPGQIP Meeting Template</dc:title>
  <dc:creator>Gina Solomon</dc:creator>
  <cp:lastModifiedBy>Johns, Tracy J</cp:lastModifiedBy>
  <cp:revision>17</cp:revision>
  <cp:lastPrinted>2021-07-28T14:50:38Z</cp:lastPrinted>
  <dcterms:created xsi:type="dcterms:W3CDTF">2021-02-22T22:05:57Z</dcterms:created>
  <dcterms:modified xsi:type="dcterms:W3CDTF">2021-07-28T14:50:40Z</dcterms:modified>
</cp:coreProperties>
</file>