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70" r:id="rId4"/>
    <p:sldId id="277" r:id="rId5"/>
    <p:sldId id="280" r:id="rId6"/>
    <p:sldId id="283" r:id="rId7"/>
    <p:sldId id="282" r:id="rId8"/>
    <p:sldId id="284" r:id="rId9"/>
    <p:sldId id="279" r:id="rId10"/>
    <p:sldId id="286" r:id="rId11"/>
    <p:sldId id="285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  <a:srgbClr val="000000"/>
    <a:srgbClr val="ED1C24"/>
    <a:srgbClr val="F50FC4"/>
    <a:srgbClr val="290DF7"/>
    <a:srgbClr val="652D86"/>
    <a:srgbClr val="A2AAAD"/>
    <a:srgbClr val="EEDDB9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28" autoAdjust="0"/>
  </p:normalViewPr>
  <p:slideViewPr>
    <p:cSldViewPr>
      <p:cViewPr varScale="1">
        <p:scale>
          <a:sx n="72" d="100"/>
          <a:sy n="72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7708-6294-4057-AA35-254489270DAD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7230-96CA-457A-A755-1C5F0D30F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5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A8B3D0-7470-4F07-92BC-4E3B168D442B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557B0-1517-4F72-A393-D67F49CF4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 baseline="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9" y="381000"/>
            <a:ext cx="2493579" cy="60960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563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25" y="1143000"/>
            <a:ext cx="3711575" cy="5112706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495800" y="1143000"/>
            <a:ext cx="41910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8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6400800"/>
          </a:xfrm>
        </p:spPr>
      </p:sp>
    </p:spTree>
    <p:extLst>
      <p:ext uri="{BB962C8B-B14F-4D97-AF65-F5344CB8AC3E}">
        <p14:creationId xmlns:p14="http://schemas.microsoft.com/office/powerpoint/2010/main" val="3860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67400" y="6400800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Children’s Healthcare of Atlanta</a:t>
            </a:r>
            <a:endParaRPr lang="en-US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1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3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here</a:t>
            </a:r>
          </a:p>
        </p:txBody>
      </p:sp>
      <p:sp>
        <p:nvSpPr>
          <p:cNvPr id="11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63" y="381000"/>
            <a:ext cx="707137" cy="707137"/>
          </a:xfrm>
          <a:prstGeom prst="rect">
            <a:avLst/>
          </a:prstGeom>
        </p:spPr>
      </p:pic>
      <p:sp>
        <p:nvSpPr>
          <p:cNvPr id="15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2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8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0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8" name="Rectangle 7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761BED-127F-4714-AE70-548270172845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A94F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1455142/" TargetMode="External"/><Relationship Id="rId13" Type="http://schemas.openxmlformats.org/officeDocument/2006/relationships/hyperlink" Target="https://pubmed.ncbi.nlm.nih.gov/29173964/" TargetMode="External"/><Relationship Id="rId3" Type="http://schemas.openxmlformats.org/officeDocument/2006/relationships/hyperlink" Target="https://pubmed.ncbi.nlm.nih.gov/33358417/" TargetMode="External"/><Relationship Id="rId7" Type="http://schemas.openxmlformats.org/officeDocument/2006/relationships/hyperlink" Target="https://pubmed.ncbi.nlm.nih.gov/33783419/" TargetMode="External"/><Relationship Id="rId12" Type="http://schemas.openxmlformats.org/officeDocument/2006/relationships/hyperlink" Target="https://pubmed.ncbi.nlm.nih.gov/29108845/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pubmed.ncbi.nlm.nih.gov/31589193/" TargetMode="External"/><Relationship Id="rId16" Type="http://schemas.openxmlformats.org/officeDocument/2006/relationships/hyperlink" Target="https://pubmed.ncbi.nlm.nih.gov/33870738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ubmed.ncbi.nlm.nih.gov/31938835/" TargetMode="External"/><Relationship Id="rId11" Type="http://schemas.openxmlformats.org/officeDocument/2006/relationships/hyperlink" Target="https://pubmed.ncbi.nlm.nih.gov/31806166/" TargetMode="External"/><Relationship Id="rId5" Type="http://schemas.openxmlformats.org/officeDocument/2006/relationships/hyperlink" Target="https://pubmed.ncbi.nlm.nih.gov/33290893/" TargetMode="External"/><Relationship Id="rId15" Type="http://schemas.openxmlformats.org/officeDocument/2006/relationships/hyperlink" Target="https://pubmed.ncbi.nlm.nih.gov/34086658/" TargetMode="External"/><Relationship Id="rId10" Type="http://schemas.openxmlformats.org/officeDocument/2006/relationships/hyperlink" Target="https://pubmed.ncbi.nlm.nih.gov/33044611/" TargetMode="External"/><Relationship Id="rId4" Type="http://schemas.openxmlformats.org/officeDocument/2006/relationships/hyperlink" Target="https://pubmed.ncbi.nlm.nih.gov/29934123/" TargetMode="External"/><Relationship Id="rId9" Type="http://schemas.openxmlformats.org/officeDocument/2006/relationships/hyperlink" Target="https://pubmed.ncbi.nlm.nih.gov/32883505/" TargetMode="External"/><Relationship Id="rId14" Type="http://schemas.openxmlformats.org/officeDocument/2006/relationships/hyperlink" Target="https://pubmed.ncbi.nlm.nih.gov/3223666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TQIP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Amina M. Bhatia, MD, MS</a:t>
            </a:r>
          </a:p>
          <a:p>
            <a:r>
              <a:rPr lang="en-US" dirty="0" smtClean="0"/>
              <a:t>Trauma Medical Director, Children’s at Egleston</a:t>
            </a:r>
          </a:p>
          <a:p>
            <a:endParaRPr lang="en-US" sz="2000" b="0" dirty="0"/>
          </a:p>
          <a:p>
            <a:r>
              <a:rPr lang="en-US" sz="2000" b="0" dirty="0" smtClean="0"/>
              <a:t>August 12,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953000"/>
            <a:ext cx="1228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TQIP Publications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143000"/>
            <a:ext cx="4572000" cy="5485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Simulation-based training is associated with lower risk-adjusted mortality in ACS pediatric TQIP centers.</a:t>
            </a:r>
            <a:endParaRPr lang="en-US" sz="8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Elevated pediatric age-adjusted shock-index (SIPA) in blunt solid organ injuries.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Simulation-based training for trauma resuscitation among ACS TQIP-Pediatric centers: Understanding prevalence of use, associated center characteristics, training factors, and implementation barriers.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Delta Shock Index Predicts Outcomes in Pediatric Trauma Patients Regardless of Age.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Intracranial pressure monitoring associated with increased mortality in pediatric brain injuries.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Addition of Neurological Status to Pediatric Adjusted Shock Index to Predict Early Mortality in Trauma: A Pediatric TQIP Analysis.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Early Tracheostomy for Severe Pediatric Traumatic Brain Injury is Associated with Reduced Intensive Care Unit Length of Stay and Total Ventilator Days.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The survival benefit of low molecular weight heparin over unfractionated heparin in pediatric trauma patients.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Risk factors associated with splenectomy following a blunt splenic injury in pediatric patients.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</a:t>
            </a:r>
            <a:r>
              <a:rPr lang="en-US" sz="800" u="sng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elicopter </a:t>
            </a: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transport in pediatric trauma: A new methodology using Need for Surgeon Presence to evaluate the necessity of air transport.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Validation of the age-adjusted shock index using pediatric trauma quality improvement program data</a:t>
            </a:r>
            <a:r>
              <a:rPr lang="en-US" sz="800" u="sng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.</a:t>
            </a:r>
            <a:endParaRPr lang="en-US" sz="800" u="sng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Outcomes after resection versus non-resection management of penetrating grade III and IV pancreatic injury: A trauma quality improvement (TQIP) databank analysis.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The effects of smoking on adolescent trauma patients: a propensity-score-matched analysis.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Whole Blood Hemostatic Resuscitation in Pediatric Trauma: A Nationwide Propensity-Matched Analysis.</a:t>
            </a: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800" u="sng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The Effects of Body Mass Index and Seatbelt Use on Pediatric Chest and Abdominal Injuries after Motor Vehicle Collisions.</a:t>
            </a:r>
            <a:endParaRPr lang="en-US" sz="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80645"/>
            <a:ext cx="2114845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9433" b="7701"/>
          <a:stretch/>
        </p:blipFill>
        <p:spPr>
          <a:xfrm>
            <a:off x="3312" y="6626"/>
            <a:ext cx="9109573" cy="6376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2598" y="583014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A94F"/>
                </a:solidFill>
              </a:rPr>
              <a:t>Amina.Bhatia@choa.org</a:t>
            </a:r>
            <a:endParaRPr lang="en-US" sz="2800" b="1" dirty="0">
              <a:solidFill>
                <a:srgbClr val="00A9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495800" y="1414272"/>
            <a:ext cx="4191000" cy="4834128"/>
          </a:xfrm>
        </p:spPr>
        <p:txBody>
          <a:bodyPr/>
          <a:lstStyle/>
          <a:p>
            <a:r>
              <a:rPr lang="en-US" dirty="0"/>
              <a:t>Introduce </a:t>
            </a:r>
            <a:r>
              <a:rPr lang="en-US" dirty="0" smtClean="0"/>
              <a:t>to you the </a:t>
            </a:r>
            <a:r>
              <a:rPr lang="en-US" dirty="0" smtClean="0"/>
              <a:t>Pediatric </a:t>
            </a:r>
            <a:r>
              <a:rPr lang="en-US" dirty="0"/>
              <a:t>TQIP </a:t>
            </a:r>
            <a:r>
              <a:rPr lang="en-US" dirty="0" smtClean="0"/>
              <a:t>report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Compare &amp; contrast the Pediatric TQIP with the Adult </a:t>
            </a:r>
            <a:r>
              <a:rPr lang="en-US" dirty="0" smtClean="0"/>
              <a:t>TQIP</a:t>
            </a:r>
          </a:p>
          <a:p>
            <a:endParaRPr lang="en-US" dirty="0"/>
          </a:p>
          <a:p>
            <a:r>
              <a:rPr lang="en-US" dirty="0" smtClean="0"/>
              <a:t>Illustrate some of the value of Pediatric TQIP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Objectives: Introduction to Pediatric TQIP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4272"/>
            <a:ext cx="3429000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Pediatric TQIP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Pediatric TQIP population (all patients)</a:t>
            </a:r>
          </a:p>
          <a:p>
            <a:r>
              <a:rPr lang="en-US" sz="1900" dirty="0" smtClean="0"/>
              <a:t>All</a:t>
            </a:r>
            <a:r>
              <a:rPr lang="en-US" sz="1900" dirty="0"/>
              <a:t>, ages 0-13</a:t>
            </a:r>
          </a:p>
          <a:p>
            <a:r>
              <a:rPr lang="en-US" sz="1900" dirty="0" smtClean="0"/>
              <a:t>All</a:t>
            </a:r>
            <a:r>
              <a:rPr lang="en-US" sz="1900" dirty="0"/>
              <a:t>, ages 14-18</a:t>
            </a:r>
          </a:p>
          <a:p>
            <a:r>
              <a:rPr lang="en-US" sz="1900" dirty="0" smtClean="0"/>
              <a:t>Traumatic </a:t>
            </a:r>
            <a:r>
              <a:rPr lang="en-US" sz="1900" dirty="0"/>
              <a:t>brain injuries (TBI)</a:t>
            </a:r>
          </a:p>
          <a:p>
            <a:r>
              <a:rPr lang="en-US" sz="1900" dirty="0" smtClean="0"/>
              <a:t>TBI</a:t>
            </a:r>
            <a:r>
              <a:rPr lang="en-US" sz="1900" dirty="0"/>
              <a:t>, ages 0-13</a:t>
            </a:r>
          </a:p>
          <a:p>
            <a:r>
              <a:rPr lang="en-US" sz="1900" dirty="0" smtClean="0"/>
              <a:t>TBI</a:t>
            </a:r>
            <a:r>
              <a:rPr lang="en-US" sz="1900" dirty="0"/>
              <a:t>, ages </a:t>
            </a:r>
            <a:r>
              <a:rPr lang="en-US" sz="1900" dirty="0" smtClean="0"/>
              <a:t>14-18</a:t>
            </a:r>
          </a:p>
          <a:p>
            <a:endParaRPr lang="en-US" sz="1900" dirty="0"/>
          </a:p>
          <a:p>
            <a:r>
              <a:rPr lang="en-US" sz="1900" dirty="0"/>
              <a:t>Splenic injuries (isolated and un-isolated)</a:t>
            </a:r>
          </a:p>
          <a:p>
            <a:r>
              <a:rPr lang="en-US" sz="1900" dirty="0" smtClean="0"/>
              <a:t>Fracture </a:t>
            </a:r>
            <a:r>
              <a:rPr lang="en-US" sz="1900" dirty="0"/>
              <a:t>fixation (midshaft femur and open tibial shaft)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Adult Level I/II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900" dirty="0"/>
              <a:t>Blunt multisystem injuries</a:t>
            </a:r>
          </a:p>
          <a:p>
            <a:r>
              <a:rPr lang="en-US" sz="1900" dirty="0" smtClean="0"/>
              <a:t>Penetrating </a:t>
            </a:r>
            <a:r>
              <a:rPr lang="en-US" sz="1900" dirty="0"/>
              <a:t>injuries</a:t>
            </a:r>
          </a:p>
          <a:p>
            <a:r>
              <a:rPr lang="en-US" sz="1900" dirty="0" smtClean="0"/>
              <a:t>Severe </a:t>
            </a:r>
            <a:r>
              <a:rPr lang="en-US" sz="1900" dirty="0"/>
              <a:t>traumatic brain injuries (sTBI)</a:t>
            </a:r>
          </a:p>
          <a:p>
            <a:r>
              <a:rPr lang="en-US" sz="1900" dirty="0" smtClean="0"/>
              <a:t>Shock </a:t>
            </a:r>
            <a:r>
              <a:rPr lang="en-US" sz="1900" dirty="0"/>
              <a:t>patients</a:t>
            </a:r>
          </a:p>
          <a:p>
            <a:r>
              <a:rPr lang="en-US" sz="1900" dirty="0" smtClean="0"/>
              <a:t>Elderly </a:t>
            </a:r>
            <a:r>
              <a:rPr lang="en-US" sz="1900" dirty="0"/>
              <a:t>patients</a:t>
            </a:r>
          </a:p>
          <a:p>
            <a:pPr lvl="1"/>
            <a:r>
              <a:rPr lang="en-US" sz="1900" dirty="0" smtClean="0"/>
              <a:t>blunt </a:t>
            </a:r>
            <a:r>
              <a:rPr lang="en-US" sz="1900" dirty="0"/>
              <a:t>multisystem </a:t>
            </a:r>
            <a:r>
              <a:rPr lang="en-US" sz="1900" dirty="0" smtClean="0"/>
              <a:t>injuries</a:t>
            </a:r>
          </a:p>
          <a:p>
            <a:pPr lvl="1"/>
            <a:r>
              <a:rPr lang="en-US" sz="1900" dirty="0" smtClean="0"/>
              <a:t>Isolated hip fractures</a:t>
            </a:r>
          </a:p>
          <a:p>
            <a:pPr lvl="1"/>
            <a:endParaRPr lang="en-US" sz="1900" dirty="0"/>
          </a:p>
          <a:p>
            <a:r>
              <a:rPr lang="en-US" sz="1900" dirty="0" smtClean="0"/>
              <a:t>Splenic </a:t>
            </a:r>
            <a:r>
              <a:rPr lang="en-US" sz="1900" dirty="0"/>
              <a:t>injuries (isolated and un-isolated)</a:t>
            </a:r>
          </a:p>
          <a:p>
            <a:r>
              <a:rPr lang="en-US" sz="1900" dirty="0" smtClean="0"/>
              <a:t>Fracture </a:t>
            </a:r>
            <a:r>
              <a:rPr lang="en-US" sz="1900" dirty="0"/>
              <a:t>fixation (midshaft femur and open tibial shaft)</a:t>
            </a:r>
          </a:p>
          <a:p>
            <a:r>
              <a:rPr lang="en-US" sz="1900" dirty="0" smtClean="0"/>
              <a:t>Hemorrhagic shock</a:t>
            </a: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Cohorts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3338"/>
            <a:ext cx="762000" cy="246062"/>
          </a:xfrm>
        </p:spPr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7388" y="1752600"/>
            <a:ext cx="4037012" cy="2895600"/>
          </a:xfrm>
          <a:prstGeom prst="round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752600"/>
            <a:ext cx="4040188" cy="2590800"/>
          </a:xfrm>
          <a:prstGeom prst="round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GPlot589.png" title="The SGPlot Procedure"/>
          <p:cNvPicPr>
            <a:picLocks noChangeAspect="1"/>
          </p:cNvPicPr>
          <p:nvPr/>
        </p:nvPicPr>
        <p:blipFill rotWithShape="1">
          <a:blip r:embed="rId2"/>
          <a:srcRect t="10714"/>
          <a:stretch/>
        </p:blipFill>
        <p:spPr>
          <a:xfrm>
            <a:off x="228600" y="914400"/>
            <a:ext cx="8686800" cy="5715000"/>
          </a:xfrm>
          <a:prstGeom prst="rect">
            <a:avLst/>
          </a:prstGeom>
        </p:spPr>
      </p:pic>
      <p:pic>
        <p:nvPicPr>
          <p:cNvPr id="3" name="SGPlot589.png" title="The SGPlot Procedure"/>
          <p:cNvPicPr>
            <a:picLocks noChangeAspect="1"/>
          </p:cNvPicPr>
          <p:nvPr/>
        </p:nvPicPr>
        <p:blipFill rotWithShape="1">
          <a:blip r:embed="rId2"/>
          <a:srcRect b="94048"/>
          <a:stretch/>
        </p:blipFill>
        <p:spPr>
          <a:xfrm>
            <a:off x="228600" y="228600"/>
            <a:ext cx="8686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Pediatric TQIP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Mortality</a:t>
            </a:r>
          </a:p>
          <a:p>
            <a:r>
              <a:rPr lang="en-US" sz="1900" dirty="0"/>
              <a:t>Major Complications</a:t>
            </a:r>
          </a:p>
          <a:p>
            <a:r>
              <a:rPr lang="en-US" sz="1900" dirty="0"/>
              <a:t>Major Complications ( Including Death)</a:t>
            </a:r>
          </a:p>
          <a:p>
            <a:r>
              <a:rPr lang="en-US" sz="1900" dirty="0" smtClean="0"/>
              <a:t>Pneumonia </a:t>
            </a:r>
            <a:r>
              <a:rPr lang="en-US" sz="1900" dirty="0" smtClean="0"/>
              <a:t>(in TBI)</a:t>
            </a:r>
            <a:endParaRPr lang="en-US" sz="1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Adult Level I/II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900" dirty="0" smtClean="0"/>
              <a:t>Mortality</a:t>
            </a:r>
          </a:p>
          <a:p>
            <a:r>
              <a:rPr lang="en-US" sz="1900" dirty="0" smtClean="0"/>
              <a:t>Major Complications</a:t>
            </a:r>
          </a:p>
          <a:p>
            <a:r>
              <a:rPr lang="en-US" sz="1900" dirty="0"/>
              <a:t>Major </a:t>
            </a:r>
            <a:r>
              <a:rPr lang="en-US" sz="1900" dirty="0" smtClean="0"/>
              <a:t>Complications ( Including Death)</a:t>
            </a:r>
          </a:p>
          <a:p>
            <a:r>
              <a:rPr lang="en-US" sz="1900" dirty="0" smtClean="0"/>
              <a:t>Pneumonia </a:t>
            </a:r>
            <a:r>
              <a:rPr lang="en-US" sz="1900" dirty="0" smtClean="0"/>
              <a:t>(in All Patients &amp; sTBI)</a:t>
            </a:r>
          </a:p>
          <a:p>
            <a:r>
              <a:rPr lang="en-US" sz="1900" dirty="0" smtClean="0"/>
              <a:t>AKI (In All Patients &amp; Shock)</a:t>
            </a:r>
          </a:p>
          <a:p>
            <a:r>
              <a:rPr lang="en-US" sz="1900" dirty="0" smtClean="0"/>
              <a:t>PE</a:t>
            </a:r>
          </a:p>
          <a:p>
            <a:r>
              <a:rPr lang="en-US" sz="1900" dirty="0" smtClean="0"/>
              <a:t>SSI</a:t>
            </a:r>
          </a:p>
          <a:p>
            <a:r>
              <a:rPr lang="en-US" sz="1900" dirty="0" smtClean="0"/>
              <a:t>Unplanned Return to OR</a:t>
            </a:r>
          </a:p>
          <a:p>
            <a:r>
              <a:rPr lang="en-US" sz="1900" dirty="0" smtClean="0"/>
              <a:t>UTI</a:t>
            </a:r>
          </a:p>
          <a:p>
            <a:r>
              <a:rPr lang="en-US" sz="1900" dirty="0" smtClean="0"/>
              <a:t>Unplanned Admission to ICU</a:t>
            </a:r>
          </a:p>
          <a:p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Modeled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3338"/>
            <a:ext cx="762000" cy="246062"/>
          </a:xfrm>
        </p:spPr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GPlot595.png" title="The SGPlot Procedure"/>
          <p:cNvPicPr>
            <a:picLocks noChangeAspect="1"/>
          </p:cNvPicPr>
          <p:nvPr/>
        </p:nvPicPr>
        <p:blipFill rotWithShape="1">
          <a:blip r:embed="rId2"/>
          <a:srcRect t="10714"/>
          <a:stretch/>
        </p:blipFill>
        <p:spPr>
          <a:xfrm>
            <a:off x="228600" y="914400"/>
            <a:ext cx="8686800" cy="5715000"/>
          </a:xfrm>
          <a:prstGeom prst="rect">
            <a:avLst/>
          </a:prstGeom>
        </p:spPr>
      </p:pic>
      <p:pic>
        <p:nvPicPr>
          <p:cNvPr id="3" name="SGPlot595.png" title="The SGPlot Procedure"/>
          <p:cNvPicPr>
            <a:picLocks noChangeAspect="1"/>
          </p:cNvPicPr>
          <p:nvPr/>
        </p:nvPicPr>
        <p:blipFill rotWithShape="1">
          <a:blip r:embed="rId2"/>
          <a:srcRect l="11404" b="94048"/>
          <a:stretch/>
        </p:blipFill>
        <p:spPr>
          <a:xfrm>
            <a:off x="723900" y="0"/>
            <a:ext cx="7696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Pediatric TQIP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 smtClean="0"/>
              <a:t>3 major outcomes</a:t>
            </a:r>
          </a:p>
          <a:p>
            <a:r>
              <a:rPr lang="en-US" sz="1900" dirty="0" smtClean="0"/>
              <a:t>6 Cohorts</a:t>
            </a:r>
          </a:p>
          <a:p>
            <a:r>
              <a:rPr lang="en-US" sz="1900" dirty="0" smtClean="0"/>
              <a:t>21 models</a:t>
            </a:r>
          </a:p>
          <a:p>
            <a:r>
              <a:rPr lang="en-US" sz="1900" dirty="0" smtClean="0"/>
              <a:t>20+ tables</a:t>
            </a:r>
          </a:p>
          <a:p>
            <a:r>
              <a:rPr lang="en-US" sz="1900" dirty="0" smtClean="0"/>
              <a:t>4+ figures</a:t>
            </a:r>
            <a:endParaRPr lang="en-US" sz="1900" dirty="0"/>
          </a:p>
          <a:p>
            <a:r>
              <a:rPr lang="en-US" sz="1900" dirty="0" smtClean="0"/>
              <a:t>151 </a:t>
            </a:r>
            <a:r>
              <a:rPr lang="en-US" sz="1900" dirty="0" smtClean="0"/>
              <a:t>centers</a:t>
            </a:r>
            <a:endParaRPr lang="en-US" sz="1900" dirty="0" smtClean="0"/>
          </a:p>
          <a:p>
            <a:endParaRPr lang="en-US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 smtClean="0"/>
              <a:t>107,318 incidents in spring Pediatric TQIP report</a:t>
            </a:r>
            <a:endParaRPr lang="en-US" sz="1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Adult Level I/II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900" dirty="0"/>
              <a:t>3 major outcomes</a:t>
            </a:r>
          </a:p>
          <a:p>
            <a:r>
              <a:rPr lang="en-US" sz="1900" dirty="0" smtClean="0"/>
              <a:t>8 </a:t>
            </a:r>
            <a:r>
              <a:rPr lang="en-US" sz="1900" dirty="0"/>
              <a:t>Cohorts</a:t>
            </a:r>
          </a:p>
          <a:p>
            <a:r>
              <a:rPr lang="en-US" sz="1900" dirty="0" smtClean="0"/>
              <a:t>33 </a:t>
            </a:r>
            <a:r>
              <a:rPr lang="en-US" sz="1900" dirty="0"/>
              <a:t>models</a:t>
            </a:r>
          </a:p>
          <a:p>
            <a:r>
              <a:rPr lang="en-US" sz="1900" dirty="0" smtClean="0"/>
              <a:t>30+ </a:t>
            </a:r>
            <a:r>
              <a:rPr lang="en-US" sz="1900" dirty="0"/>
              <a:t>tables</a:t>
            </a:r>
          </a:p>
          <a:p>
            <a:r>
              <a:rPr lang="en-US" sz="1900" dirty="0"/>
              <a:t>4+ figures</a:t>
            </a:r>
          </a:p>
          <a:p>
            <a:r>
              <a:rPr lang="en-US" sz="1900" smtClean="0"/>
              <a:t>850+ centers</a:t>
            </a:r>
            <a:endParaRPr lang="en-US" sz="1900" dirty="0"/>
          </a:p>
          <a:p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3338"/>
            <a:ext cx="762000" cy="246062"/>
          </a:xfrm>
        </p:spPr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Pediatric TQIP: A snapshot of your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83338"/>
            <a:ext cx="762000" cy="246062"/>
          </a:xfrm>
        </p:spPr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686800" cy="3506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 b="16101"/>
          <a:stretch/>
        </p:blipFill>
        <p:spPr>
          <a:xfrm>
            <a:off x="6382096" y="5029200"/>
            <a:ext cx="2247900" cy="1600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0" y="2667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A_PPT_template_09-4-2018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CHOA_PPT_template_09-20-2018</Template>
  <TotalTime>211</TotalTime>
  <Words>554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Segoe UI</vt:lpstr>
      <vt:lpstr>Times New Roman</vt:lpstr>
      <vt:lpstr>Wingdings</vt:lpstr>
      <vt:lpstr>CHOA_PPT_template_09-4-2018</vt:lpstr>
      <vt:lpstr>Pediatric TQIP</vt:lpstr>
      <vt:lpstr>PowerPoint Presentation</vt:lpstr>
      <vt:lpstr>Objectives: Introduction to Pediatric TQIP</vt:lpstr>
      <vt:lpstr>Cohorts</vt:lpstr>
      <vt:lpstr>PowerPoint Presentation</vt:lpstr>
      <vt:lpstr>Modeled Outcomes</vt:lpstr>
      <vt:lpstr>PowerPoint Presentation</vt:lpstr>
      <vt:lpstr>Summary</vt:lpstr>
      <vt:lpstr>Pediatric TQIP: A snapshot of your hospital</vt:lpstr>
      <vt:lpstr>Pediatric TQIP Publications</vt:lpstr>
      <vt:lpstr>PowerPoint Presentation</vt:lpstr>
    </vt:vector>
  </TitlesOfParts>
  <Company>Children's Healthcare of Atlanta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Bhatia, Amina</dc:creator>
  <cp:lastModifiedBy>Bhatia, Amina</cp:lastModifiedBy>
  <cp:revision>27</cp:revision>
  <cp:lastPrinted>2018-08-28T14:58:19Z</cp:lastPrinted>
  <dcterms:created xsi:type="dcterms:W3CDTF">2021-08-09T13:48:29Z</dcterms:created>
  <dcterms:modified xsi:type="dcterms:W3CDTF">2021-08-11T16:41:18Z</dcterms:modified>
</cp:coreProperties>
</file>