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8" r:id="rId3"/>
    <p:sldId id="269" r:id="rId4"/>
    <p:sldId id="270" r:id="rId5"/>
    <p:sldId id="271" r:id="rId6"/>
    <p:sldId id="259" r:id="rId7"/>
    <p:sldId id="260" r:id="rId8"/>
    <p:sldId id="272" r:id="rId9"/>
    <p:sldId id="273" r:id="rId10"/>
    <p:sldId id="276" r:id="rId11"/>
    <p:sldId id="274" r:id="rId12"/>
    <p:sldId id="275" r:id="rId13"/>
    <p:sldId id="279" r:id="rId14"/>
    <p:sldId id="280" r:id="rId15"/>
    <p:sldId id="277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5" autoAdjust="0"/>
    <p:restoredTop sz="83038" autoAdjust="0"/>
  </p:normalViewPr>
  <p:slideViewPr>
    <p:cSldViewPr snapToGrid="0">
      <p:cViewPr varScale="1">
        <p:scale>
          <a:sx n="96" d="100"/>
          <a:sy n="96" d="100"/>
        </p:scale>
        <p:origin x="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984BE-8F53-495F-A204-61D54215F827}" type="datetimeFigureOut">
              <a:rPr lang="en-US" smtClean="0"/>
              <a:t>8/12/21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B82F1-7A55-4D42-B87A-0C67C8CB29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0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Spent some time talking about the challenges we face with TBI patients…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DB82F1-7A55-4D42-B87A-0C67C8CB29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34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Age, GCS, degree of injury likely play a large</a:t>
            </a:r>
            <a:r>
              <a:rPr lang="en-US" baseline="0" dirty="0"/>
              <a:t> role in probability</a:t>
            </a:r>
          </a:p>
          <a:p>
            <a:r>
              <a:rPr lang="en-US" baseline="0" dirty="0"/>
              <a:t>Low GCS even with low probability</a:t>
            </a:r>
          </a:p>
          <a:p>
            <a:r>
              <a:rPr lang="en-US" baseline="0" dirty="0"/>
              <a:t>Interestingly, our HLOS is long – left column includes deaths – even those without event stay nearly 4 weeks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B82F1-7A55-4D42-B87A-0C67C8CB29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164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Looked at the breakdown of who died</a:t>
            </a:r>
            <a:r>
              <a:rPr lang="en-US" baseline="0" dirty="0"/>
              <a:t> and who survived – </a:t>
            </a:r>
            <a:r>
              <a:rPr lang="en-US" baseline="0" dirty="0" err="1"/>
              <a:t>populaitons</a:t>
            </a:r>
            <a:r>
              <a:rPr lang="en-US" baseline="0" dirty="0"/>
              <a:t> were actually quite similar – overall injury burden likely a bit higher in those that died but similar degree of head injury and intervention</a:t>
            </a:r>
          </a:p>
          <a:p>
            <a:endParaRPr lang="en-US" baseline="0" dirty="0"/>
          </a:p>
          <a:p>
            <a:r>
              <a:rPr lang="en-US" baseline="0" dirty="0"/>
              <a:t>Two interesting points were the short HLOS in those that died of only 4.5 days and the high percentage of patients in which there was a </a:t>
            </a:r>
            <a:r>
              <a:rPr lang="en-US" baseline="0" dirty="0" err="1"/>
              <a:t>withdrawl</a:t>
            </a:r>
            <a:r>
              <a:rPr lang="en-US" baseline="0" dirty="0"/>
              <a:t> of care.</a:t>
            </a:r>
          </a:p>
          <a:p>
            <a:r>
              <a:rPr lang="en-US" baseline="0" dirty="0"/>
              <a:t>Look into this population more…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B82F1-7A55-4D42-B87A-0C67C8CB29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12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baseline="0" dirty="0"/>
              <a:t> our low probability group, over 40% dies. The two other complications that pulled out as common were VAPs and pressure ulcers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B82F1-7A55-4D42-B87A-0C67C8CB29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34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you look at just those that lived,</a:t>
            </a:r>
            <a:r>
              <a:rPr lang="en-US" baseline="0" dirty="0"/>
              <a:t> this is even more prominent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B82F1-7A55-4D42-B87A-0C67C8CB29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55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B82F1-7A55-4D42-B87A-0C67C8CB29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087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B82F1-7A55-4D42-B87A-0C67C8CB29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48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2FB-0855-4ACC-B29C-851178BB4F9E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0D26-2875-44E6-915C-BA1FAF9C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2FB-0855-4ACC-B29C-851178BB4F9E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0D26-2875-44E6-915C-BA1FAF9C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1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2FB-0855-4ACC-B29C-851178BB4F9E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0D26-2875-44E6-915C-BA1FAF9C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13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ODS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>
          <a:xfrm>
            <a:off x="304800" y="228600"/>
            <a:ext cx="11379200" cy="6400800"/>
          </a:xfrm>
        </p:spPr>
      </p:sp>
    </p:spTree>
    <p:extLst>
      <p:ext uri="{BB962C8B-B14F-4D97-AF65-F5344CB8AC3E}">
        <p14:creationId xmlns:p14="http://schemas.microsoft.com/office/powerpoint/2010/main" val="2778616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2FB-0855-4ACC-B29C-851178BB4F9E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0D26-2875-44E6-915C-BA1FAF9C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8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2FB-0855-4ACC-B29C-851178BB4F9E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0D26-2875-44E6-915C-BA1FAF9C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6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2FB-0855-4ACC-B29C-851178BB4F9E}" type="datetimeFigureOut">
              <a:rPr lang="en-US" smtClean="0"/>
              <a:t>8/12/21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0D26-2875-44E6-915C-BA1FAF9C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1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2FB-0855-4ACC-B29C-851178BB4F9E}" type="datetimeFigureOut">
              <a:rPr lang="en-US" smtClean="0"/>
              <a:t>8/12/21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0D26-2875-44E6-915C-BA1FAF9C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5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2FB-0855-4ACC-B29C-851178BB4F9E}" type="datetimeFigureOut">
              <a:rPr lang="en-US" smtClean="0"/>
              <a:t>8/12/21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0D26-2875-44E6-915C-BA1FAF9C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6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2FB-0855-4ACC-B29C-851178BB4F9E}" type="datetimeFigureOut">
              <a:rPr lang="en-US" smtClean="0"/>
              <a:t>8/12/21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0D26-2875-44E6-915C-BA1FAF9C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39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2FB-0855-4ACC-B29C-851178BB4F9E}" type="datetimeFigureOut">
              <a:rPr lang="en-US" smtClean="0"/>
              <a:t>8/12/21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0D26-2875-44E6-915C-BA1FAF9C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8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A02FB-0855-4ACC-B29C-851178BB4F9E}" type="datetimeFigureOut">
              <a:rPr lang="en-US" smtClean="0"/>
              <a:t>8/12/21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C0D26-2875-44E6-915C-BA1FAF9C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41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02FB-0855-4ACC-B29C-851178BB4F9E}" type="datetimeFigureOut">
              <a:rPr lang="en-US" smtClean="0"/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C0D26-2875-44E6-915C-BA1FAF9C5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4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061" y="956509"/>
            <a:ext cx="11265877" cy="2387600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GQIP Collaborative Report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TBI Workgroup Drilldown Exercise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65506"/>
            <a:ext cx="9144000" cy="173598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Elizabeth R Benjamin MD PhD FACS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Day of Trauma August 13, 2021</a:t>
            </a:r>
          </a:p>
          <a:p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St Simmons Island, GA</a:t>
            </a:r>
          </a:p>
        </p:txBody>
      </p:sp>
    </p:spTree>
    <p:extLst>
      <p:ext uri="{BB962C8B-B14F-4D97-AF65-F5344CB8AC3E}">
        <p14:creationId xmlns:p14="http://schemas.microsoft.com/office/powerpoint/2010/main" val="1988639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693" y="125285"/>
            <a:ext cx="10515600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Low Probability Cohort: Mortality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635615"/>
              </p:ext>
            </p:extLst>
          </p:nvPr>
        </p:nvGraphicFramePr>
        <p:xfrm>
          <a:off x="425599" y="1205950"/>
          <a:ext cx="11254152" cy="544663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815344">
                  <a:extLst>
                    <a:ext uri="{9D8B030D-6E8A-4147-A177-3AD203B41FA5}">
                      <a16:colId xmlns:a16="http://schemas.microsoft.com/office/drawing/2014/main" val="1340617274"/>
                    </a:ext>
                  </a:extLst>
                </a:gridCol>
                <a:gridCol w="2812936">
                  <a:extLst>
                    <a:ext uri="{9D8B030D-6E8A-4147-A177-3AD203B41FA5}">
                      <a16:colId xmlns:a16="http://schemas.microsoft.com/office/drawing/2014/main" val="3290488774"/>
                    </a:ext>
                  </a:extLst>
                </a:gridCol>
                <a:gridCol w="2812936">
                  <a:extLst>
                    <a:ext uri="{9D8B030D-6E8A-4147-A177-3AD203B41FA5}">
                      <a16:colId xmlns:a16="http://schemas.microsoft.com/office/drawing/2014/main" val="1507472722"/>
                    </a:ext>
                  </a:extLst>
                </a:gridCol>
                <a:gridCol w="2812936">
                  <a:extLst>
                    <a:ext uri="{9D8B030D-6E8A-4147-A177-3AD203B41FA5}">
                      <a16:colId xmlns:a16="http://schemas.microsoft.com/office/drawing/2014/main" val="3976673365"/>
                    </a:ext>
                  </a:extLst>
                </a:gridCol>
              </a:tblGrid>
              <a:tr h="4504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Covariate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Survival (N=41)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Mortality (N=30)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 p-value</a:t>
                      </a:r>
                      <a:endParaRPr lang="en-US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9209128"/>
                  </a:ext>
                </a:extLst>
              </a:tr>
              <a:tr h="4504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Age (yrs)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 (20-51)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27 (21-41)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0">
                          <a:effectLst/>
                        </a:rPr>
                        <a:t>0.958</a:t>
                      </a:r>
                      <a:endParaRPr lang="en-US" sz="24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30074"/>
                  </a:ext>
                </a:extLst>
              </a:tr>
              <a:tr h="4504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Initial GCS Total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4.9 ± 1.9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5.2 ± 2.6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0">
                          <a:effectLst/>
                        </a:rPr>
                        <a:t>0.594</a:t>
                      </a:r>
                      <a:endParaRPr lang="en-US" sz="2400" i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3993449"/>
                  </a:ext>
                </a:extLst>
              </a:tr>
              <a:tr h="4504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AIS Head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3.71 ± 0.7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3.9 ± 0.7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</a:rPr>
                        <a:t>0.255</a:t>
                      </a:r>
                      <a:endParaRPr lang="en-US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0261199"/>
                  </a:ext>
                </a:extLst>
              </a:tr>
              <a:tr h="4504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ISS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22.8 ± 8.3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27.4 ± 10.3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</a:rPr>
                        <a:t>0.051</a:t>
                      </a:r>
                      <a:endParaRPr lang="en-US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2083101"/>
                  </a:ext>
                </a:extLst>
              </a:tr>
              <a:tr h="139297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Admit Service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Trauma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Neurosurgery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35 (85.4%)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 (7.3%)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26 (86.7%)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(3.3%)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</a:rPr>
                        <a:t>0.761</a:t>
                      </a:r>
                      <a:r>
                        <a:rPr lang="en-US" sz="2400" i="0" baseline="30000" dirty="0">
                          <a:effectLst/>
                        </a:rPr>
                        <a:t> </a:t>
                      </a:r>
                      <a:endParaRPr lang="en-US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8605499"/>
                  </a:ext>
                </a:extLst>
              </a:tr>
              <a:tr h="4504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ICP Monitor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16 (42.1%)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11 (55.0%)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</a:rPr>
                        <a:t>0.349</a:t>
                      </a:r>
                      <a:r>
                        <a:rPr lang="en-US" sz="2400" i="0" baseline="30000" dirty="0">
                          <a:effectLst/>
                        </a:rPr>
                        <a:t> </a:t>
                      </a:r>
                      <a:endParaRPr lang="en-US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9584489"/>
                  </a:ext>
                </a:extLst>
              </a:tr>
              <a:tr h="4504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Craniectomy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 (22.5%)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6 (22.2%)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</a:rPr>
                        <a:t>0.471</a:t>
                      </a:r>
                      <a:r>
                        <a:rPr lang="en-US" sz="2400" i="0" baseline="30000" dirty="0">
                          <a:effectLst/>
                        </a:rPr>
                        <a:t> </a:t>
                      </a:r>
                      <a:endParaRPr lang="en-US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8753163"/>
                  </a:ext>
                </a:extLst>
              </a:tr>
              <a:tr h="4504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Hospital LOS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29 (15-49)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4.5 (2-12)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</a:rPr>
                        <a:t>&lt;0.001</a:t>
                      </a:r>
                      <a:endParaRPr lang="en-US" sz="24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9648971"/>
                  </a:ext>
                </a:extLst>
              </a:tr>
              <a:tr h="4504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Withdrawal of Care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(7.3%)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(42.3%)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0.009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4239640"/>
                  </a:ext>
                </a:extLst>
              </a:tr>
            </a:tbl>
          </a:graphicData>
        </a:graphic>
      </p:graphicFrame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A2B0B70C-9E56-5241-B333-7BE941CE46CF}"/>
              </a:ext>
            </a:extLst>
          </p:cNvPr>
          <p:cNvSpPr/>
          <p:nvPr/>
        </p:nvSpPr>
        <p:spPr>
          <a:xfrm>
            <a:off x="260971" y="5747357"/>
            <a:ext cx="10619064" cy="985357"/>
          </a:xfrm>
          <a:prstGeom prst="flowChartProcess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18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693" y="125285"/>
            <a:ext cx="10515600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Low Probability Cohort: Events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63031"/>
              </p:ext>
            </p:extLst>
          </p:nvPr>
        </p:nvGraphicFramePr>
        <p:xfrm>
          <a:off x="88693" y="1166532"/>
          <a:ext cx="5943600" cy="556618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516923">
                  <a:extLst>
                    <a:ext uri="{9D8B030D-6E8A-4147-A177-3AD203B41FA5}">
                      <a16:colId xmlns:a16="http://schemas.microsoft.com/office/drawing/2014/main" val="1750212669"/>
                    </a:ext>
                  </a:extLst>
                </a:gridCol>
                <a:gridCol w="2426677">
                  <a:extLst>
                    <a:ext uri="{9D8B030D-6E8A-4147-A177-3AD203B41FA5}">
                      <a16:colId xmlns:a16="http://schemas.microsoft.com/office/drawing/2014/main" val="2402546008"/>
                    </a:ext>
                  </a:extLst>
                </a:gridCol>
              </a:tblGrid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Complication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n=71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19983988"/>
                  </a:ext>
                </a:extLst>
              </a:tr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Mortality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30 (42.3%)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602783"/>
                  </a:ext>
                </a:extLst>
              </a:tr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AKI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 (7.0%)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994598"/>
                  </a:ext>
                </a:extLst>
              </a:tr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ARDS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 (9.9%)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689318"/>
                  </a:ext>
                </a:extLst>
              </a:tr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Alcohol Withdrawal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7042981"/>
                  </a:ext>
                </a:extLst>
              </a:tr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Cardiac Arrest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 (11.3%)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8638920"/>
                  </a:ext>
                </a:extLst>
              </a:tr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CAUTI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(1.4%)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1370111"/>
                  </a:ext>
                </a:extLst>
              </a:tr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CLABSI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(1.4%)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7507427"/>
                  </a:ext>
                </a:extLst>
              </a:tr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Deep Venous Thrombosis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(1.4%)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752871"/>
                  </a:ext>
                </a:extLst>
              </a:tr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Delirium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5374222"/>
                  </a:ext>
                </a:extLst>
              </a:tr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Compartment Syndrome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9183862"/>
                  </a:ext>
                </a:extLst>
              </a:tr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Myocardial Infarction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4595474"/>
                  </a:ext>
                </a:extLst>
              </a:tr>
              <a:tr h="42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Osteomylitis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636140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590049"/>
              </p:ext>
            </p:extLst>
          </p:nvPr>
        </p:nvGraphicFramePr>
        <p:xfrm>
          <a:off x="6154616" y="1166531"/>
          <a:ext cx="5943600" cy="5566184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3519471">
                  <a:extLst>
                    <a:ext uri="{9D8B030D-6E8A-4147-A177-3AD203B41FA5}">
                      <a16:colId xmlns:a16="http://schemas.microsoft.com/office/drawing/2014/main" val="1750212669"/>
                    </a:ext>
                  </a:extLst>
                </a:gridCol>
                <a:gridCol w="2424129">
                  <a:extLst>
                    <a:ext uri="{9D8B030D-6E8A-4147-A177-3AD203B41FA5}">
                      <a16:colId xmlns:a16="http://schemas.microsoft.com/office/drawing/2014/main" val="2402546008"/>
                    </a:ext>
                  </a:extLst>
                </a:gridCol>
              </a:tblGrid>
              <a:tr h="462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Complication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n=71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19983988"/>
                  </a:ext>
                </a:extLst>
              </a:tr>
              <a:tr h="462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Pulmonary Embolism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 (7.0%)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9252621"/>
                  </a:ext>
                </a:extLst>
              </a:tr>
              <a:tr h="462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Pressure Ulcer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11 (15.5%)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479134"/>
                  </a:ext>
                </a:extLst>
              </a:tr>
              <a:tr h="462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Sepsis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 (4.2%)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2853915"/>
                  </a:ext>
                </a:extLst>
              </a:tr>
              <a:tr h="462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Surgical Site Infection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(1.4%)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5074478"/>
                  </a:ext>
                </a:extLst>
              </a:tr>
              <a:tr h="462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Unplanned ICU Admission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 (9.9%)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269094"/>
                  </a:ext>
                </a:extLst>
              </a:tr>
              <a:tr h="462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Unplanned Intubation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 (9.9%)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364957"/>
                  </a:ext>
                </a:extLst>
              </a:tr>
              <a:tr h="9455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Unplanned Trip to Operating Room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 (1.4%)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1354931"/>
                  </a:ext>
                </a:extLst>
              </a:tr>
              <a:tr h="462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VAP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19 (26.8%)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934511"/>
                  </a:ext>
                </a:extLst>
              </a:tr>
              <a:tr h="462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Withdrawal of Care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15 (21.1%)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6179680"/>
                  </a:ext>
                </a:extLst>
              </a:tr>
              <a:tr h="4620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Palliative Care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19 (28.4%)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2926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1035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693" y="125285"/>
            <a:ext cx="12010542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Low Probability Cohort: Events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(excluding mortality)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362974"/>
              </p:ext>
            </p:extLst>
          </p:nvPr>
        </p:nvGraphicFramePr>
        <p:xfrm>
          <a:off x="223634" y="1171683"/>
          <a:ext cx="5870330" cy="556103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935165">
                  <a:extLst>
                    <a:ext uri="{9D8B030D-6E8A-4147-A177-3AD203B41FA5}">
                      <a16:colId xmlns:a16="http://schemas.microsoft.com/office/drawing/2014/main" val="2020215106"/>
                    </a:ext>
                  </a:extLst>
                </a:gridCol>
                <a:gridCol w="2935165">
                  <a:extLst>
                    <a:ext uri="{9D8B030D-6E8A-4147-A177-3AD203B41FA5}">
                      <a16:colId xmlns:a16="http://schemas.microsoft.com/office/drawing/2014/main" val="2455885629"/>
                    </a:ext>
                  </a:extLst>
                </a:gridCol>
              </a:tblGrid>
              <a:tr h="4598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Complication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n=41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4376593"/>
                  </a:ext>
                </a:extLst>
              </a:tr>
              <a:tr h="4598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AKI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 (4.9%)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8465372"/>
                  </a:ext>
                </a:extLst>
              </a:tr>
              <a:tr h="4598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ARDS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 (7.3%)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5049341"/>
                  </a:ext>
                </a:extLst>
              </a:tr>
              <a:tr h="4598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Cardiac Arrest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 (7.3%)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042569"/>
                  </a:ext>
                </a:extLst>
              </a:tr>
              <a:tr h="4598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CAUTI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 (2.4%)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5821713"/>
                  </a:ext>
                </a:extLst>
              </a:tr>
              <a:tr h="4598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CLABSI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6233397"/>
                  </a:ext>
                </a:extLst>
              </a:tr>
              <a:tr h="9410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Deep Venous Thrombosis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 (4.9%)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4386162"/>
                  </a:ext>
                </a:extLst>
              </a:tr>
              <a:tr h="9410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Pulmonary Embolism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5 (7.0%)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9495675"/>
                  </a:ext>
                </a:extLst>
              </a:tr>
              <a:tr h="4598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Pressure Ulcer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9 (22.0%)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176714"/>
                  </a:ext>
                </a:extLst>
              </a:tr>
              <a:tr h="4598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Sepsis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 (2.4%)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766190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165425D-24C9-D640-92DC-684AD08AF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236278"/>
              </p:ext>
            </p:extLst>
          </p:nvPr>
        </p:nvGraphicFramePr>
        <p:xfrm>
          <a:off x="6228905" y="1171683"/>
          <a:ext cx="5870330" cy="5561033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935165">
                  <a:extLst>
                    <a:ext uri="{9D8B030D-6E8A-4147-A177-3AD203B41FA5}">
                      <a16:colId xmlns:a16="http://schemas.microsoft.com/office/drawing/2014/main" val="2020215106"/>
                    </a:ext>
                  </a:extLst>
                </a:gridCol>
                <a:gridCol w="2935165">
                  <a:extLst>
                    <a:ext uri="{9D8B030D-6E8A-4147-A177-3AD203B41FA5}">
                      <a16:colId xmlns:a16="http://schemas.microsoft.com/office/drawing/2014/main" val="2455885629"/>
                    </a:ext>
                  </a:extLst>
                </a:gridCol>
              </a:tblGrid>
              <a:tr h="4971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Complication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n=41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4376593"/>
                  </a:ext>
                </a:extLst>
              </a:tr>
              <a:tr h="10173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Surgical Site Infection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 (2.4%)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6965557"/>
                  </a:ext>
                </a:extLst>
              </a:tr>
              <a:tr h="10173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Unplanned ICU Admission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5 (12.2%)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0791201"/>
                  </a:ext>
                </a:extLst>
              </a:tr>
              <a:tr h="10173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Unplanned Intubation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 (9.8%)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0067463"/>
                  </a:ext>
                </a:extLst>
              </a:tr>
              <a:tr h="4971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Unplanned OR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 (2.4%)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7752345"/>
                  </a:ext>
                </a:extLst>
              </a:tr>
              <a:tr h="4971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VAP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18 (43.9%)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646059"/>
                  </a:ext>
                </a:extLst>
              </a:tr>
              <a:tr h="10173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Withdrawal of Care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 (7.3%)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7557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759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693" y="125285"/>
            <a:ext cx="12010542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Low Probability Cohort: VAP (excluding mortality)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05637"/>
              </p:ext>
            </p:extLst>
          </p:nvPr>
        </p:nvGraphicFramePr>
        <p:xfrm>
          <a:off x="686569" y="1192695"/>
          <a:ext cx="10034440" cy="554002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632812">
                  <a:extLst>
                    <a:ext uri="{9D8B030D-6E8A-4147-A177-3AD203B41FA5}">
                      <a16:colId xmlns:a16="http://schemas.microsoft.com/office/drawing/2014/main" val="1723532310"/>
                    </a:ext>
                  </a:extLst>
                </a:gridCol>
                <a:gridCol w="2013796">
                  <a:extLst>
                    <a:ext uri="{9D8B030D-6E8A-4147-A177-3AD203B41FA5}">
                      <a16:colId xmlns:a16="http://schemas.microsoft.com/office/drawing/2014/main" val="1272330512"/>
                    </a:ext>
                  </a:extLst>
                </a:gridCol>
                <a:gridCol w="2693916">
                  <a:extLst>
                    <a:ext uri="{9D8B030D-6E8A-4147-A177-3AD203B41FA5}">
                      <a16:colId xmlns:a16="http://schemas.microsoft.com/office/drawing/2014/main" val="433725160"/>
                    </a:ext>
                  </a:extLst>
                </a:gridCol>
                <a:gridCol w="2693916">
                  <a:extLst>
                    <a:ext uri="{9D8B030D-6E8A-4147-A177-3AD203B41FA5}">
                      <a16:colId xmlns:a16="http://schemas.microsoft.com/office/drawing/2014/main" val="2821492453"/>
                    </a:ext>
                  </a:extLst>
                </a:gridCol>
              </a:tblGrid>
              <a:tr h="5540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VAP (n=18)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NO VAP (n=23)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 value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5452019"/>
                  </a:ext>
                </a:extLst>
              </a:tr>
              <a:tr h="5540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0.935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9760357"/>
                  </a:ext>
                </a:extLst>
              </a:tr>
              <a:tr h="5540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GCS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0.482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355410"/>
                  </a:ext>
                </a:extLst>
              </a:tr>
              <a:tr h="5540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 LOS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286 min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 min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0.061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515845"/>
                  </a:ext>
                </a:extLst>
              </a:tr>
              <a:tr h="5540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AIS Head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0.405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8703221"/>
                  </a:ext>
                </a:extLst>
              </a:tr>
              <a:tr h="5540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AIS Chest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0.034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5278585"/>
                  </a:ext>
                </a:extLst>
              </a:tr>
              <a:tr h="5540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ICU LOS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0.439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9729171"/>
                  </a:ext>
                </a:extLst>
              </a:tr>
              <a:tr h="5540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Vent Days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0.474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113500"/>
                  </a:ext>
                </a:extLst>
              </a:tr>
              <a:tr h="5540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HLOS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0.428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5780315"/>
                  </a:ext>
                </a:extLst>
              </a:tr>
              <a:tr h="5540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Days to Trach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0.995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312382"/>
                  </a:ext>
                </a:extLst>
              </a:tr>
            </a:tbl>
          </a:graphicData>
        </a:graphic>
      </p:graphicFrame>
      <p:sp>
        <p:nvSpPr>
          <p:cNvPr id="9" name="Flowchart: Process 8"/>
          <p:cNvSpPr/>
          <p:nvPr/>
        </p:nvSpPr>
        <p:spPr>
          <a:xfrm>
            <a:off x="408274" y="3882890"/>
            <a:ext cx="10515600" cy="689109"/>
          </a:xfrm>
          <a:prstGeom prst="flowChartProcess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Process 8">
            <a:extLst>
              <a:ext uri="{FF2B5EF4-FFF2-40B4-BE49-F238E27FC236}">
                <a16:creationId xmlns:a16="http://schemas.microsoft.com/office/drawing/2014/main" id="{6F7633BA-9052-6C43-9C82-4F62659C49DE}"/>
              </a:ext>
            </a:extLst>
          </p:cNvPr>
          <p:cNvSpPr/>
          <p:nvPr/>
        </p:nvSpPr>
        <p:spPr>
          <a:xfrm>
            <a:off x="408274" y="2739891"/>
            <a:ext cx="10515600" cy="689109"/>
          </a:xfrm>
          <a:prstGeom prst="flowChartProcess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9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693" y="125285"/>
            <a:ext cx="10515600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Low Probability Cohort: Disposition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949599"/>
              </p:ext>
            </p:extLst>
          </p:nvPr>
        </p:nvGraphicFramePr>
        <p:xfrm>
          <a:off x="330289" y="1938342"/>
          <a:ext cx="11531421" cy="396848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4787846">
                  <a:extLst>
                    <a:ext uri="{9D8B030D-6E8A-4147-A177-3AD203B41FA5}">
                      <a16:colId xmlns:a16="http://schemas.microsoft.com/office/drawing/2014/main" val="1723532310"/>
                    </a:ext>
                  </a:extLst>
                </a:gridCol>
                <a:gridCol w="3571850">
                  <a:extLst>
                    <a:ext uri="{9D8B030D-6E8A-4147-A177-3AD203B41FA5}">
                      <a16:colId xmlns:a16="http://schemas.microsoft.com/office/drawing/2014/main" val="1272330512"/>
                    </a:ext>
                  </a:extLst>
                </a:gridCol>
                <a:gridCol w="3171725">
                  <a:extLst>
                    <a:ext uri="{9D8B030D-6E8A-4147-A177-3AD203B41FA5}">
                      <a16:colId xmlns:a16="http://schemas.microsoft.com/office/drawing/2014/main" val="433725160"/>
                    </a:ext>
                  </a:extLst>
                </a:gridCol>
              </a:tblGrid>
              <a:tr h="4960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Discharge Disposition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Hospital LOS (days)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5452019"/>
                  </a:ext>
                </a:extLst>
              </a:tr>
              <a:tr h="4960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Expired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 (45%)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4.5 (2.5-11.5)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9760357"/>
                  </a:ext>
                </a:extLst>
              </a:tr>
              <a:tr h="4960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Inpatient Rehab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  (48%)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24 (14-43)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355410"/>
                  </a:ext>
                </a:extLst>
              </a:tr>
              <a:tr h="4960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Home with No Services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(28%)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21 (8.5-34)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515845"/>
                  </a:ext>
                </a:extLst>
              </a:tr>
              <a:tr h="4960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Long Term Acute Care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(17%)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28 (20-33)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8703221"/>
                  </a:ext>
                </a:extLst>
              </a:tr>
              <a:tr h="4960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Skilled Nursing Facility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(10%)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31 (24-37)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5278585"/>
                  </a:ext>
                </a:extLst>
              </a:tr>
              <a:tr h="4960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Hospice Care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(10%)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15 (13-32)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9729171"/>
                  </a:ext>
                </a:extLst>
              </a:tr>
              <a:tr h="4960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(6%)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5780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970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93" y="1285462"/>
            <a:ext cx="11970785" cy="544724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What are the drivers of mortality after severe TBI?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Early mortality (4.5 days)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Is there a way to more effectively serve patients who progress to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withdrawl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of care?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What are the driving forces for developing VAP?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Targets for VAP mitigation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What can we do to address our high rates of pressure ulcer formation?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Extended HLOS in the severe TBI population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are the barriers to progression through hospital stay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are the barriers to discharge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26CB0F0-941B-C94A-8A19-1DD73364082E}"/>
              </a:ext>
            </a:extLst>
          </p:cNvPr>
          <p:cNvSpPr txBox="1">
            <a:spLocks/>
          </p:cNvSpPr>
          <p:nvPr/>
        </p:nvSpPr>
        <p:spPr>
          <a:xfrm>
            <a:off x="88693" y="125285"/>
            <a:ext cx="10515600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Summary and Next Steps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2CF92A1-D161-104F-813A-4548D8BC7CA3}"/>
              </a:ext>
            </a:extLst>
          </p:cNvPr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32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C581A69-C405-764C-AA5F-042C9350BD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69" b="18268"/>
          <a:stretch/>
        </p:blipFill>
        <p:spPr>
          <a:xfrm>
            <a:off x="0" y="309966"/>
            <a:ext cx="12166159" cy="65480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90DA1BF-22D6-7448-AC74-DA4CABF26D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69" b="18268"/>
          <a:stretch/>
        </p:blipFill>
        <p:spPr>
          <a:xfrm>
            <a:off x="30996" y="0"/>
            <a:ext cx="12166159" cy="654803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2FFDB8B-3FA3-BC4A-A449-A905FCC649D9}"/>
              </a:ext>
            </a:extLst>
          </p:cNvPr>
          <p:cNvSpPr txBox="1"/>
          <p:nvPr/>
        </p:nvSpPr>
        <p:spPr>
          <a:xfrm>
            <a:off x="8269356" y="309966"/>
            <a:ext cx="3753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ebenja2@emory.edu</a:t>
            </a:r>
          </a:p>
        </p:txBody>
      </p:sp>
    </p:spTree>
    <p:extLst>
      <p:ext uri="{BB962C8B-B14F-4D97-AF65-F5344CB8AC3E}">
        <p14:creationId xmlns:p14="http://schemas.microsoft.com/office/powerpoint/2010/main" val="416013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GPlot33.png" title="The SGPlot Procedure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327815" y="1057742"/>
            <a:ext cx="8694295" cy="564660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88693" y="125285"/>
            <a:ext cx="10515600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Collaborative Report - Mortality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62138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38997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246433" y="1756284"/>
            <a:ext cx="32728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15856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60026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183169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69574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92715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03164" y="1756284"/>
            <a:ext cx="1194109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/>
              <a:t>DECILE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3997273" y="1818679"/>
            <a:ext cx="269823" cy="40716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08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GPlot33.png" title="The SGPlot Procedure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327815" y="1057742"/>
            <a:ext cx="8694295" cy="5646608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88693" y="125285"/>
            <a:ext cx="10515600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Collaborative Report - Mortality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62138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38997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246433" y="1756284"/>
            <a:ext cx="32728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15856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60026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183169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69574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92715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03164" y="1756284"/>
            <a:ext cx="1194109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/>
              <a:t>DECILE</a:t>
            </a:r>
          </a:p>
        </p:txBody>
      </p:sp>
      <p:sp>
        <p:nvSpPr>
          <p:cNvPr id="21" name="Right Arrow 20"/>
          <p:cNvSpPr/>
          <p:nvPr/>
        </p:nvSpPr>
        <p:spPr>
          <a:xfrm>
            <a:off x="3997273" y="1818679"/>
            <a:ext cx="269823" cy="40716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8004748" y="1756284"/>
            <a:ext cx="914400" cy="455457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994" y="2973105"/>
            <a:ext cx="317061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/>
              <a:t>GA Specific 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/>
              <a:t>Opportunities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/>
              <a:t>Severe TBI cohort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537072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GPlot37.png" title="The SGPlot Procedure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342806" y="1049313"/>
            <a:ext cx="8694695" cy="565296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88693" y="125285"/>
            <a:ext cx="10515600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Collaborative Report - Morbidity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362138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8997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46433" y="1756284"/>
            <a:ext cx="32728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15856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160026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183169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69574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92715" y="1756284"/>
            <a:ext cx="36740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/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03164" y="1756284"/>
            <a:ext cx="1194109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/>
              <a:t>DECILE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3997273" y="1818679"/>
            <a:ext cx="269823" cy="40716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004748" y="1756284"/>
            <a:ext cx="914400" cy="4554575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4994" y="2973105"/>
            <a:ext cx="317061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/>
              <a:t>GA Specific 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/>
              <a:t>Opportunities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/>
              <a:t>Severe TBI cohort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289060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385" y="1239471"/>
            <a:ext cx="11623430" cy="55012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TBI identified as a cohort with opportunity for improvement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Developed a workgroup to address TBI care in GA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Contribution from 94% Level I, Level II, and Pediatric Trauma centers in the state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Diversity of participants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TPMs, PI nurses, Trauma Surgeons, Neurosurgeon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Drilldown development plan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8693" y="125285"/>
            <a:ext cx="10515600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Collaborative Report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5863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1113575"/>
            <a:ext cx="10698078" cy="5890196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Stage 1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Identify key target areas with opportunity for improvement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Drilldown of patient population with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low probably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adverse outcomes that had adverse outcome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Drilldown of patient population with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high probability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adverse outcomes that did not have adverse outcome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are the determinants of probability?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are our biggest areas for improvement?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Stage 2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Drilldown key target populations 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Address high yield adverse events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Stage 3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Guideline development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State advocacy</a:t>
            </a:r>
          </a:p>
          <a:p>
            <a:pPr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8693" y="125285"/>
            <a:ext cx="10515600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Drilldown Exercise: TBI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196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6155" y="2506662"/>
            <a:ext cx="9138138" cy="4351338"/>
          </a:xfrm>
        </p:spPr>
        <p:txBody>
          <a:bodyPr numCol="2"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Mortality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AKI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ARDS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Cardiac Arrest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CLABSI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Deep SSI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Organ space SSI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Pressure Ulcer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Severe Sepsis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CVA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Unplanned OR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VAP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8693" y="125285"/>
            <a:ext cx="10515600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TQIP Probability of Event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8693" y="1234532"/>
            <a:ext cx="68581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/>
              <a:t>Event: Mortality or Major Complication</a:t>
            </a:r>
          </a:p>
          <a:p>
            <a:r>
              <a:rPr lang="en-US" sz="3200" b="1" i="1" dirty="0"/>
              <a:t>(Survival &gt; 2 days)</a:t>
            </a:r>
          </a:p>
        </p:txBody>
      </p:sp>
    </p:spTree>
    <p:extLst>
      <p:ext uri="{BB962C8B-B14F-4D97-AF65-F5344CB8AC3E}">
        <p14:creationId xmlns:p14="http://schemas.microsoft.com/office/powerpoint/2010/main" val="4002318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693" y="125285"/>
            <a:ext cx="10515600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TQIP Probability of Event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Left-Right Arrow 5"/>
          <p:cNvSpPr/>
          <p:nvPr/>
        </p:nvSpPr>
        <p:spPr>
          <a:xfrm>
            <a:off x="246184" y="1515179"/>
            <a:ext cx="11699631" cy="209843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Probability of Event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360985"/>
            <a:ext cx="12192000" cy="584775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Major Event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659343"/>
            <a:ext cx="12192000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No Major Event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246184" y="3856574"/>
            <a:ext cx="3287347" cy="1559170"/>
          </a:xfrm>
          <a:prstGeom prst="rect">
            <a:avLst/>
          </a:prstGeom>
          <a:solidFill>
            <a:srgbClr val="33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Low Probability</a:t>
            </a:r>
          </a:p>
        </p:txBody>
      </p:sp>
      <p:sp>
        <p:nvSpPr>
          <p:cNvPr id="10" name="Rectangle 9"/>
          <p:cNvSpPr/>
          <p:nvPr/>
        </p:nvSpPr>
        <p:spPr>
          <a:xfrm>
            <a:off x="8653975" y="5172145"/>
            <a:ext cx="3291840" cy="1559170"/>
          </a:xfrm>
          <a:prstGeom prst="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High Probability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533531" y="1515179"/>
            <a:ext cx="23446" cy="212705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30529" y="1515179"/>
            <a:ext cx="23446" cy="212705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06372" y="1009881"/>
            <a:ext cx="901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30%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191647" y="967717"/>
            <a:ext cx="901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70%</a:t>
            </a:r>
          </a:p>
        </p:txBody>
      </p:sp>
    </p:spTree>
    <p:extLst>
      <p:ext uri="{BB962C8B-B14F-4D97-AF65-F5344CB8AC3E}">
        <p14:creationId xmlns:p14="http://schemas.microsoft.com/office/powerpoint/2010/main" val="2432995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693" y="125285"/>
            <a:ext cx="10515600" cy="842518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TQIP Probability of Event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22833"/>
            <a:ext cx="121920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8693" y="967803"/>
            <a:ext cx="711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What are the TQIP determinants of probability?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643334"/>
              </p:ext>
            </p:extLst>
          </p:nvPr>
        </p:nvGraphicFramePr>
        <p:xfrm>
          <a:off x="914398" y="1720383"/>
          <a:ext cx="9976340" cy="4996939"/>
        </p:xfrm>
        <a:graphic>
          <a:graphicData uri="http://schemas.openxmlformats.org/drawingml/2006/table">
            <a:tbl>
              <a:tblPr firstRow="1" firstCol="1">
                <a:tableStyleId>{7DF18680-E054-41AD-8BC1-D1AEF772440D}</a:tableStyleId>
              </a:tblPr>
              <a:tblGrid>
                <a:gridCol w="2494085">
                  <a:extLst>
                    <a:ext uri="{9D8B030D-6E8A-4147-A177-3AD203B41FA5}">
                      <a16:colId xmlns:a16="http://schemas.microsoft.com/office/drawing/2014/main" val="2294395999"/>
                    </a:ext>
                  </a:extLst>
                </a:gridCol>
                <a:gridCol w="2494085">
                  <a:extLst>
                    <a:ext uri="{9D8B030D-6E8A-4147-A177-3AD203B41FA5}">
                      <a16:colId xmlns:a16="http://schemas.microsoft.com/office/drawing/2014/main" val="3453750567"/>
                    </a:ext>
                  </a:extLst>
                </a:gridCol>
                <a:gridCol w="2494085">
                  <a:extLst>
                    <a:ext uri="{9D8B030D-6E8A-4147-A177-3AD203B41FA5}">
                      <a16:colId xmlns:a16="http://schemas.microsoft.com/office/drawing/2014/main" val="1872283724"/>
                    </a:ext>
                  </a:extLst>
                </a:gridCol>
                <a:gridCol w="2494085">
                  <a:extLst>
                    <a:ext uri="{9D8B030D-6E8A-4147-A177-3AD203B41FA5}">
                      <a16:colId xmlns:a16="http://schemas.microsoft.com/office/drawing/2014/main" val="4204703743"/>
                    </a:ext>
                  </a:extLst>
                </a:gridCol>
              </a:tblGrid>
              <a:tr h="8965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Covariate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30% Probability of Event (n=71)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70% Probability of Event (n=46)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</a:rPr>
                        <a:t>p-value</a:t>
                      </a:r>
                      <a:endParaRPr lang="en-US" sz="24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7043631"/>
                  </a:ext>
                </a:extLst>
              </a:tr>
              <a:tr h="4482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Age (yrs)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 (21-51)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55 (30-74)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&lt;.001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4499352"/>
                  </a:ext>
                </a:extLst>
              </a:tr>
              <a:tr h="5144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Initial GCS Total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 (3-7)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 (3-6)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0.028</a:t>
                      </a:r>
                      <a:r>
                        <a:rPr lang="en-US" sz="2400" baseline="300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1522813"/>
                  </a:ext>
                </a:extLst>
              </a:tr>
              <a:tr h="4482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AIS Head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3.79 ± 0.70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4.76 ± 0.52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&lt;.001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8178366"/>
                  </a:ext>
                </a:extLst>
              </a:tr>
              <a:tr h="4482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ISS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24 (17-29)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29 (26-42)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&lt;.001</a:t>
                      </a:r>
                      <a:r>
                        <a:rPr lang="en-US" sz="2400" baseline="300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8384932"/>
                  </a:ext>
                </a:extLst>
              </a:tr>
              <a:tr h="4482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ICP Monitor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27 (46.6%)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10 (23.8%)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0.020</a:t>
                      </a:r>
                      <a:r>
                        <a:rPr lang="en-US" sz="2400" baseline="300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199982"/>
                  </a:ext>
                </a:extLst>
              </a:tr>
              <a:tr h="4482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Craniectomy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15 (22.4%)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 (43.5%)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0.046</a:t>
                      </a:r>
                      <a:r>
                        <a:rPr lang="en-US" sz="2400" baseline="300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7743527"/>
                  </a:ext>
                </a:extLst>
              </a:tr>
              <a:tr h="4482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ICU days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13 (9-27)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11.5 (7-24)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0.517</a:t>
                      </a:r>
                      <a:r>
                        <a:rPr lang="en-US" sz="2400" baseline="300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3924388"/>
                  </a:ext>
                </a:extLst>
              </a:tr>
              <a:tr h="4482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Ventilator days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11 (5-14)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9 (3-20)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0.753</a:t>
                      </a:r>
                      <a:r>
                        <a:rPr lang="en-US" sz="2400" baseline="300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0685902"/>
                  </a:ext>
                </a:extLst>
              </a:tr>
              <a:tr h="4482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Hospital LOS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15 (6-38)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27 (10-37)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0.214</a:t>
                      </a:r>
                      <a:r>
                        <a:rPr lang="en-US" sz="2400" baseline="300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5846769"/>
                  </a:ext>
                </a:extLst>
              </a:tr>
            </a:tbl>
          </a:graphicData>
        </a:graphic>
      </p:graphicFrame>
      <p:sp>
        <p:nvSpPr>
          <p:cNvPr id="10" name="Flowchart: Connector 9"/>
          <p:cNvSpPr/>
          <p:nvPr/>
        </p:nvSpPr>
        <p:spPr>
          <a:xfrm>
            <a:off x="539260" y="2731477"/>
            <a:ext cx="257908" cy="257908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Connector 10"/>
          <p:cNvSpPr/>
          <p:nvPr/>
        </p:nvSpPr>
        <p:spPr>
          <a:xfrm>
            <a:off x="539260" y="3188677"/>
            <a:ext cx="257908" cy="257908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539260" y="3669324"/>
            <a:ext cx="257908" cy="257908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owchart: Connector 12"/>
          <p:cNvSpPr/>
          <p:nvPr/>
        </p:nvSpPr>
        <p:spPr>
          <a:xfrm>
            <a:off x="539260" y="6365631"/>
            <a:ext cx="257908" cy="257908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/>
          <p:cNvSpPr/>
          <p:nvPr/>
        </p:nvSpPr>
        <p:spPr>
          <a:xfrm>
            <a:off x="539260" y="4126526"/>
            <a:ext cx="257908" cy="257908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4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1175</Words>
  <Application>Microsoft Macintosh PowerPoint</Application>
  <PresentationFormat>Widescreen</PresentationFormat>
  <Paragraphs>352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GQIP Collaborative Report TBI Workgroup Drilldown Exercise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Grady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Benjamin</dc:creator>
  <cp:lastModifiedBy>Benjamin, Elizabeth Robinson</cp:lastModifiedBy>
  <cp:revision>44</cp:revision>
  <dcterms:created xsi:type="dcterms:W3CDTF">2021-08-10T14:25:59Z</dcterms:created>
  <dcterms:modified xsi:type="dcterms:W3CDTF">2021-08-13T01:27:03Z</dcterms:modified>
</cp:coreProperties>
</file>