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71" r:id="rId6"/>
    <p:sldId id="259" r:id="rId7"/>
    <p:sldId id="260" r:id="rId8"/>
    <p:sldId id="272" r:id="rId9"/>
    <p:sldId id="273" r:id="rId10"/>
    <p:sldId id="276" r:id="rId11"/>
    <p:sldId id="274" r:id="rId12"/>
    <p:sldId id="275" r:id="rId13"/>
    <p:sldId id="279" r:id="rId14"/>
    <p:sldId id="280" r:id="rId15"/>
    <p:sldId id="27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3038" autoAdjust="0"/>
  </p:normalViewPr>
  <p:slideViewPr>
    <p:cSldViewPr snapToGrid="0">
      <p:cViewPr varScale="1">
        <p:scale>
          <a:sx n="96" d="100"/>
          <a:sy n="96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84BE-8F53-495F-A204-61D54215F827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B82F1-7A55-4D42-B87A-0C67C8CB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Spent some time talking about the challenges we face with TBI patients…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3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Age, GCS, degree of injury likely play a large</a:t>
            </a:r>
            <a:r>
              <a:rPr lang="en-US" baseline="0" dirty="0"/>
              <a:t> role in probability</a:t>
            </a:r>
          </a:p>
          <a:p>
            <a:r>
              <a:rPr lang="en-US" baseline="0" dirty="0"/>
              <a:t>Low GCS even with low probability</a:t>
            </a:r>
          </a:p>
          <a:p>
            <a:r>
              <a:rPr lang="en-US" baseline="0" dirty="0"/>
              <a:t>Interestingly, our HLOS is long – left column includes deaths – even those without event stay nearly 4 weeks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Looked at the breakdown of who died</a:t>
            </a:r>
            <a:r>
              <a:rPr lang="en-US" baseline="0" dirty="0"/>
              <a:t> and who survived – </a:t>
            </a:r>
            <a:r>
              <a:rPr lang="en-US" baseline="0" dirty="0" err="1"/>
              <a:t>populaitons</a:t>
            </a:r>
            <a:r>
              <a:rPr lang="en-US" baseline="0" dirty="0"/>
              <a:t> were actually quite similar – overall injury burden likely a bit higher in those that died but similar degree of head injury and intervention</a:t>
            </a:r>
          </a:p>
          <a:p>
            <a:endParaRPr lang="en-US" baseline="0" dirty="0"/>
          </a:p>
          <a:p>
            <a:r>
              <a:rPr lang="en-US" baseline="0" dirty="0"/>
              <a:t>Two interesting points were the short HLOS in those that died of only 4.5 days and the high percentage of patients in which there was a </a:t>
            </a:r>
            <a:r>
              <a:rPr lang="en-US" baseline="0" dirty="0" err="1"/>
              <a:t>withdrawl</a:t>
            </a:r>
            <a:r>
              <a:rPr lang="en-US" baseline="0" dirty="0"/>
              <a:t> of care.</a:t>
            </a:r>
          </a:p>
          <a:p>
            <a:r>
              <a:rPr lang="en-US" baseline="0" dirty="0"/>
              <a:t>Look into this population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our low probability group, over 40% dies. The two other complications that pulled out as common were VAPs and pressure ulcers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3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look at just those that lived,</a:t>
            </a:r>
            <a:r>
              <a:rPr lang="en-US" baseline="0" dirty="0"/>
              <a:t> this is even more prominent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5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7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B82F1-7A55-4D42-B87A-0C67C8CB29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4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D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11379200" cy="6400800"/>
          </a:xfrm>
        </p:spPr>
      </p:sp>
    </p:spTree>
    <p:extLst>
      <p:ext uri="{BB962C8B-B14F-4D97-AF65-F5344CB8AC3E}">
        <p14:creationId xmlns:p14="http://schemas.microsoft.com/office/powerpoint/2010/main" val="277861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8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6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5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6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8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02FB-0855-4ACC-B29C-851178BB4F9E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0D26-2875-44E6-915C-BA1FAF9C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061" y="956509"/>
            <a:ext cx="11265877" cy="23876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GQIP Collaborative Report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TBI Workgroup Drilldown Exercise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5506"/>
            <a:ext cx="9144000" cy="173598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Elizabeth R Benjamin MD PhD FACS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Day of Trauma August 13, 2021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St Simmons Island, GA</a:t>
            </a:r>
          </a:p>
        </p:txBody>
      </p:sp>
    </p:spTree>
    <p:extLst>
      <p:ext uri="{BB962C8B-B14F-4D97-AF65-F5344CB8AC3E}">
        <p14:creationId xmlns:p14="http://schemas.microsoft.com/office/powerpoint/2010/main" val="1988639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 Probability Cohort: Mortality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35615"/>
              </p:ext>
            </p:extLst>
          </p:nvPr>
        </p:nvGraphicFramePr>
        <p:xfrm>
          <a:off x="425599" y="1205950"/>
          <a:ext cx="11254152" cy="544663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815344">
                  <a:extLst>
                    <a:ext uri="{9D8B030D-6E8A-4147-A177-3AD203B41FA5}">
                      <a16:colId xmlns:a16="http://schemas.microsoft.com/office/drawing/2014/main" val="1340617274"/>
                    </a:ext>
                  </a:extLst>
                </a:gridCol>
                <a:gridCol w="2812936">
                  <a:extLst>
                    <a:ext uri="{9D8B030D-6E8A-4147-A177-3AD203B41FA5}">
                      <a16:colId xmlns:a16="http://schemas.microsoft.com/office/drawing/2014/main" val="3290488774"/>
                    </a:ext>
                  </a:extLst>
                </a:gridCol>
                <a:gridCol w="2812936">
                  <a:extLst>
                    <a:ext uri="{9D8B030D-6E8A-4147-A177-3AD203B41FA5}">
                      <a16:colId xmlns:a16="http://schemas.microsoft.com/office/drawing/2014/main" val="1507472722"/>
                    </a:ext>
                  </a:extLst>
                </a:gridCol>
                <a:gridCol w="2812936">
                  <a:extLst>
                    <a:ext uri="{9D8B030D-6E8A-4147-A177-3AD203B41FA5}">
                      <a16:colId xmlns:a16="http://schemas.microsoft.com/office/drawing/2014/main" val="3976673365"/>
                    </a:ext>
                  </a:extLst>
                </a:gridCol>
              </a:tblGrid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Covariate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Survival (N=41)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Mortality (N=30)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 p-value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209128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Age (yrs)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 (20-51)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27 (21-41)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effectLst/>
                        </a:rPr>
                        <a:t>0.958</a:t>
                      </a:r>
                      <a:endParaRPr lang="en-US" sz="24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0074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Initial GCS 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4.9 ± 1.9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5.2 ± 2.6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effectLst/>
                        </a:rPr>
                        <a:t>0.594</a:t>
                      </a:r>
                      <a:endParaRPr lang="en-US" sz="240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993449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AIS Head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3.71 ± 0.7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3.9 ± 0.7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0.255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261199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22.8 ± 8.3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27.4 ± 10.3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0.051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083101"/>
                  </a:ext>
                </a:extLst>
              </a:tr>
              <a:tr h="1392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Admit Service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Trauma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Neurosurgery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 (85.4%)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(7.3%)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 (86.7%)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(3.3%)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0.761</a:t>
                      </a:r>
                      <a:r>
                        <a:rPr lang="en-US" sz="2400" i="0" baseline="30000" dirty="0">
                          <a:effectLst/>
                        </a:rPr>
                        <a:t> 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8605499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ICP Monitor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 (42.1%)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 (55.0%)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0.349</a:t>
                      </a:r>
                      <a:r>
                        <a:rPr lang="en-US" sz="2400" i="0" baseline="30000" dirty="0">
                          <a:effectLst/>
                        </a:rPr>
                        <a:t> 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584489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Craniectomy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 (22.5%)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 (22.2%)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0.471</a:t>
                      </a:r>
                      <a:r>
                        <a:rPr lang="en-US" sz="2400" i="0" baseline="30000" dirty="0">
                          <a:effectLst/>
                        </a:rPr>
                        <a:t> 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8753163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Hospital LOS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 (15-49)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4.5 (2-12)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</a:rPr>
                        <a:t>&lt;0.001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648971"/>
                  </a:ext>
                </a:extLst>
              </a:tr>
              <a:tr h="450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Withdrawal of Care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(7.3%)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(42.3%)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239640"/>
                  </a:ext>
                </a:extLst>
              </a:tr>
            </a:tbl>
          </a:graphicData>
        </a:graphic>
      </p:graphicFrame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A2B0B70C-9E56-5241-B333-7BE941CE46CF}"/>
              </a:ext>
            </a:extLst>
          </p:cNvPr>
          <p:cNvSpPr/>
          <p:nvPr/>
        </p:nvSpPr>
        <p:spPr>
          <a:xfrm>
            <a:off x="260971" y="5747357"/>
            <a:ext cx="10619064" cy="985357"/>
          </a:xfrm>
          <a:prstGeom prst="flowChartProcess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1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 Probability Cohort: Events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63031"/>
              </p:ext>
            </p:extLst>
          </p:nvPr>
        </p:nvGraphicFramePr>
        <p:xfrm>
          <a:off x="88693" y="1166532"/>
          <a:ext cx="5943600" cy="556618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16923">
                  <a:extLst>
                    <a:ext uri="{9D8B030D-6E8A-4147-A177-3AD203B41FA5}">
                      <a16:colId xmlns:a16="http://schemas.microsoft.com/office/drawing/2014/main" val="1750212669"/>
                    </a:ext>
                  </a:extLst>
                </a:gridCol>
                <a:gridCol w="2426677">
                  <a:extLst>
                    <a:ext uri="{9D8B030D-6E8A-4147-A177-3AD203B41FA5}">
                      <a16:colId xmlns:a16="http://schemas.microsoft.com/office/drawing/2014/main" val="2402546008"/>
                    </a:ext>
                  </a:extLst>
                </a:gridCol>
              </a:tblGrid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Complication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n=71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9983988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Mortality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 (42.3%)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02783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AKI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 (7.0%)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994598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ARDS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 (9.9%)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89318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Alcohol Withdrawal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042981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Cardiac Arrest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 (11.3%)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8638920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CAUTI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(1.4%)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370111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CLABSI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(1.4%)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507427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Deep Venous Thrombosis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(1.4%)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752871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Delirium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374222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Compartment Syndrome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9183862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Myocardial Infarction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595474"/>
                  </a:ext>
                </a:extLst>
              </a:tr>
              <a:tr h="428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Osteomylitis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3614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90049"/>
              </p:ext>
            </p:extLst>
          </p:nvPr>
        </p:nvGraphicFramePr>
        <p:xfrm>
          <a:off x="6154616" y="1166531"/>
          <a:ext cx="5943600" cy="556618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19471">
                  <a:extLst>
                    <a:ext uri="{9D8B030D-6E8A-4147-A177-3AD203B41FA5}">
                      <a16:colId xmlns:a16="http://schemas.microsoft.com/office/drawing/2014/main" val="1750212669"/>
                    </a:ext>
                  </a:extLst>
                </a:gridCol>
                <a:gridCol w="2424129">
                  <a:extLst>
                    <a:ext uri="{9D8B030D-6E8A-4147-A177-3AD203B41FA5}">
                      <a16:colId xmlns:a16="http://schemas.microsoft.com/office/drawing/2014/main" val="2402546008"/>
                    </a:ext>
                  </a:extLst>
                </a:gridCol>
              </a:tblGrid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Complication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n=71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9983988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Pulmonary Embolism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 (7.0%)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252621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Pressure Ulcer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 (15.5%)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79134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Sepsis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 (4.2%)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853915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Surgical Site Infection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(1.4%)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074478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Unplanned ICU Admission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(9.9%)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69094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Unplanned Intubation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 (9.9%)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64957"/>
                  </a:ext>
                </a:extLst>
              </a:tr>
              <a:tr h="945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Unplanned Trip to Operating Room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(1.4%)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354931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VAP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 (26.8%)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34511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Withdrawal of Care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 (21.1%)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179680"/>
                  </a:ext>
                </a:extLst>
              </a:tr>
              <a:tr h="4620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Palliative Care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 (28.4%)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926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03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2010542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Low Probability Cohort: Events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(excluding mortality)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62974"/>
              </p:ext>
            </p:extLst>
          </p:nvPr>
        </p:nvGraphicFramePr>
        <p:xfrm>
          <a:off x="223634" y="1171683"/>
          <a:ext cx="5870330" cy="556103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35165">
                  <a:extLst>
                    <a:ext uri="{9D8B030D-6E8A-4147-A177-3AD203B41FA5}">
                      <a16:colId xmlns:a16="http://schemas.microsoft.com/office/drawing/2014/main" val="2020215106"/>
                    </a:ext>
                  </a:extLst>
                </a:gridCol>
                <a:gridCol w="2935165">
                  <a:extLst>
                    <a:ext uri="{9D8B030D-6E8A-4147-A177-3AD203B41FA5}">
                      <a16:colId xmlns:a16="http://schemas.microsoft.com/office/drawing/2014/main" val="2455885629"/>
                    </a:ext>
                  </a:extLst>
                </a:gridCol>
              </a:tblGrid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Complication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n=41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376593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AKI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 (4.9%)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465372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ARDS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 (7.3%)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049341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Cardiac Arrest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 (7.3%)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42569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CAUTI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 (2.4%)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5821713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CLABSI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233397"/>
                  </a:ext>
                </a:extLst>
              </a:tr>
              <a:tr h="94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Deep Venous Thrombosis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 (4.9%)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386162"/>
                  </a:ext>
                </a:extLst>
              </a:tr>
              <a:tr h="94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Pulmonary Embolism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 (7.0%)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9495675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Pressure Ulcer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9 (22.0%)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76714"/>
                  </a:ext>
                </a:extLst>
              </a:tr>
              <a:tr h="4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Sepsis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 (2.4%)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619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65425D-24C9-D640-92DC-684AD08AF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36278"/>
              </p:ext>
            </p:extLst>
          </p:nvPr>
        </p:nvGraphicFramePr>
        <p:xfrm>
          <a:off x="6228905" y="1171683"/>
          <a:ext cx="5870330" cy="556103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35165">
                  <a:extLst>
                    <a:ext uri="{9D8B030D-6E8A-4147-A177-3AD203B41FA5}">
                      <a16:colId xmlns:a16="http://schemas.microsoft.com/office/drawing/2014/main" val="2020215106"/>
                    </a:ext>
                  </a:extLst>
                </a:gridCol>
                <a:gridCol w="2935165">
                  <a:extLst>
                    <a:ext uri="{9D8B030D-6E8A-4147-A177-3AD203B41FA5}">
                      <a16:colId xmlns:a16="http://schemas.microsoft.com/office/drawing/2014/main" val="2455885629"/>
                    </a:ext>
                  </a:extLst>
                </a:gridCol>
              </a:tblGrid>
              <a:tr h="497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Complication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n=41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376593"/>
                  </a:ext>
                </a:extLst>
              </a:tr>
              <a:tr h="101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Surgical Site Infection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 (2.4%)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965557"/>
                  </a:ext>
                </a:extLst>
              </a:tr>
              <a:tr h="101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Unplanned ICU Admission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 (12.2%)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791201"/>
                  </a:ext>
                </a:extLst>
              </a:tr>
              <a:tr h="101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Unplanned Intubation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 (9.8%)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067463"/>
                  </a:ext>
                </a:extLst>
              </a:tr>
              <a:tr h="497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Unplanned OR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 (2.4%)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752345"/>
                  </a:ext>
                </a:extLst>
              </a:tr>
              <a:tr h="497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VAP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 (43.9%)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46059"/>
                  </a:ext>
                </a:extLst>
              </a:tr>
              <a:tr h="10173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Withdrawal of Care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 (7.3%)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755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75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2010542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Low Probability Cohort: VAP (excluding mortality)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5637"/>
              </p:ext>
            </p:extLst>
          </p:nvPr>
        </p:nvGraphicFramePr>
        <p:xfrm>
          <a:off x="686569" y="1192695"/>
          <a:ext cx="10034440" cy="55400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32812">
                  <a:extLst>
                    <a:ext uri="{9D8B030D-6E8A-4147-A177-3AD203B41FA5}">
                      <a16:colId xmlns:a16="http://schemas.microsoft.com/office/drawing/2014/main" val="1723532310"/>
                    </a:ext>
                  </a:extLst>
                </a:gridCol>
                <a:gridCol w="2013796">
                  <a:extLst>
                    <a:ext uri="{9D8B030D-6E8A-4147-A177-3AD203B41FA5}">
                      <a16:colId xmlns:a16="http://schemas.microsoft.com/office/drawing/2014/main" val="1272330512"/>
                    </a:ext>
                  </a:extLst>
                </a:gridCol>
                <a:gridCol w="2693916">
                  <a:extLst>
                    <a:ext uri="{9D8B030D-6E8A-4147-A177-3AD203B41FA5}">
                      <a16:colId xmlns:a16="http://schemas.microsoft.com/office/drawing/2014/main" val="433725160"/>
                    </a:ext>
                  </a:extLst>
                </a:gridCol>
                <a:gridCol w="2693916">
                  <a:extLst>
                    <a:ext uri="{9D8B030D-6E8A-4147-A177-3AD203B41FA5}">
                      <a16:colId xmlns:a16="http://schemas.microsoft.com/office/drawing/2014/main" val="2821492453"/>
                    </a:ext>
                  </a:extLst>
                </a:gridCol>
              </a:tblGrid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VAP (n=18)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 VAP (n=23)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452019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760357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55410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 LOS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 min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 min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515845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AIS Head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703221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AIS Chest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278585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ICU LOS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729171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Vent Days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13500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5780315"/>
                  </a:ext>
                </a:extLst>
              </a:tr>
              <a:tr h="55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 to Trach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12382"/>
                  </a:ext>
                </a:extLst>
              </a:tr>
            </a:tbl>
          </a:graphicData>
        </a:graphic>
      </p:graphicFrame>
      <p:sp>
        <p:nvSpPr>
          <p:cNvPr id="9" name="Flowchart: Process 8"/>
          <p:cNvSpPr/>
          <p:nvPr/>
        </p:nvSpPr>
        <p:spPr>
          <a:xfrm>
            <a:off x="408274" y="3882890"/>
            <a:ext cx="10515600" cy="689109"/>
          </a:xfrm>
          <a:prstGeom prst="flowChartProcess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8">
            <a:extLst>
              <a:ext uri="{FF2B5EF4-FFF2-40B4-BE49-F238E27FC236}">
                <a16:creationId xmlns:a16="http://schemas.microsoft.com/office/drawing/2014/main" id="{6F7633BA-9052-6C43-9C82-4F62659C49DE}"/>
              </a:ext>
            </a:extLst>
          </p:cNvPr>
          <p:cNvSpPr/>
          <p:nvPr/>
        </p:nvSpPr>
        <p:spPr>
          <a:xfrm>
            <a:off x="408274" y="2739891"/>
            <a:ext cx="10515600" cy="689109"/>
          </a:xfrm>
          <a:prstGeom prst="flowChartProcess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9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 Probability Cohort: Disposition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49599"/>
              </p:ext>
            </p:extLst>
          </p:nvPr>
        </p:nvGraphicFramePr>
        <p:xfrm>
          <a:off x="330289" y="1938342"/>
          <a:ext cx="11531421" cy="396848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87846">
                  <a:extLst>
                    <a:ext uri="{9D8B030D-6E8A-4147-A177-3AD203B41FA5}">
                      <a16:colId xmlns:a16="http://schemas.microsoft.com/office/drawing/2014/main" val="1723532310"/>
                    </a:ext>
                  </a:extLst>
                </a:gridCol>
                <a:gridCol w="3571850">
                  <a:extLst>
                    <a:ext uri="{9D8B030D-6E8A-4147-A177-3AD203B41FA5}">
                      <a16:colId xmlns:a16="http://schemas.microsoft.com/office/drawing/2014/main" val="1272330512"/>
                    </a:ext>
                  </a:extLst>
                </a:gridCol>
                <a:gridCol w="3171725">
                  <a:extLst>
                    <a:ext uri="{9D8B030D-6E8A-4147-A177-3AD203B41FA5}">
                      <a16:colId xmlns:a16="http://schemas.microsoft.com/office/drawing/2014/main" val="433725160"/>
                    </a:ext>
                  </a:extLst>
                </a:gridCol>
              </a:tblGrid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Discharge Disposition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Hospital LOS (days)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452019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Expired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(45%)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4.5 (2.5-11.5)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760357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Inpatient Rehab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 (48%)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24 (14-43)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55410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Home with No Services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(28%)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21 (8.5-34)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515845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Long Term Acute Care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(17%)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 (20-33)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703221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Skilled Nursing Facility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(10%)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 (24-37)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278585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Hospice Care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(10%)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 (13-32)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729171"/>
                  </a:ext>
                </a:extLst>
              </a:tr>
              <a:tr h="496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(6%)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578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7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93" y="1285462"/>
            <a:ext cx="11970785" cy="54472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drivers of mortality after severe TBI?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Early mortality (4.5 days)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there a way to more effectively serve patients who progress to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withdrawl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care?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driving forces for developing VAP?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Targets for VAP mitigation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can we do to address our high rates of pressure ulcer formation?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Extended HLOS in the severe TBI population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barriers to progression through hospital stay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barriers to discharge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6CB0F0-941B-C94A-8A19-1DD73364082E}"/>
              </a:ext>
            </a:extLst>
          </p:cNvPr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Summary and Next Steps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CF92A1-D161-104F-813A-4548D8BC7CA3}"/>
              </a:ext>
            </a:extLst>
          </p:cNvPr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32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581A69-C405-764C-AA5F-042C9350BD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9" b="18268"/>
          <a:stretch/>
        </p:blipFill>
        <p:spPr>
          <a:xfrm>
            <a:off x="0" y="309966"/>
            <a:ext cx="12166159" cy="65480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0DA1BF-22D6-7448-AC74-DA4CABF26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9" b="18268"/>
          <a:stretch/>
        </p:blipFill>
        <p:spPr>
          <a:xfrm>
            <a:off x="30996" y="0"/>
            <a:ext cx="12166159" cy="65480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FFDB8B-3FA3-BC4A-A449-A905FCC649D9}"/>
              </a:ext>
            </a:extLst>
          </p:cNvPr>
          <p:cNvSpPr txBox="1"/>
          <p:nvPr/>
        </p:nvSpPr>
        <p:spPr>
          <a:xfrm>
            <a:off x="8269356" y="309966"/>
            <a:ext cx="3753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ebenja2@emory.edu</a:t>
            </a:r>
          </a:p>
        </p:txBody>
      </p:sp>
    </p:spTree>
    <p:extLst>
      <p:ext uri="{BB962C8B-B14F-4D97-AF65-F5344CB8AC3E}">
        <p14:creationId xmlns:p14="http://schemas.microsoft.com/office/powerpoint/2010/main" val="416013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GPlot33.png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327815" y="1057742"/>
            <a:ext cx="8694295" cy="564660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Report - Mortality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2138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8997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46433" y="1756284"/>
            <a:ext cx="32728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585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6002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83169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69574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2715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3164" y="1756284"/>
            <a:ext cx="119410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DECILE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997273" y="1818679"/>
            <a:ext cx="269823" cy="40716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8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GPlot33.png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327815" y="1057742"/>
            <a:ext cx="8694295" cy="564660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Report - Mortality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2138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8997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46433" y="1756284"/>
            <a:ext cx="32728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585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6002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83169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69574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92715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3164" y="1756284"/>
            <a:ext cx="119410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DECILE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997273" y="1818679"/>
            <a:ext cx="269823" cy="40716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004748" y="1756284"/>
            <a:ext cx="914400" cy="45545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994" y="2973105"/>
            <a:ext cx="31706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GA Specific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Severe TBI cohort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3707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GPlot37.png" title="The SGPlot Procedure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342806" y="1049313"/>
            <a:ext cx="8694695" cy="565296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Report - Morbidity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62138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8997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46433" y="1756284"/>
            <a:ext cx="32728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585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60026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83169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69574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92715" y="175628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3164" y="1756284"/>
            <a:ext cx="119410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DECILE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997273" y="1818679"/>
            <a:ext cx="269823" cy="40716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04748" y="1756284"/>
            <a:ext cx="914400" cy="45545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94" y="2973105"/>
            <a:ext cx="31706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GA Specific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Severe TBI cohort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8906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85" y="1239471"/>
            <a:ext cx="11623430" cy="55012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TBI identified as a cohort with opportunity for improvement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a workgroup to address TBI care in GA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Contribution from 94% Level I, Level II, and Pediatric Trauma centers in the state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Diversity of participants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TPMs, PI nurses, Trauma Surgeons, Neurosurgeon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Drilldown development plan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Report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86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113575"/>
            <a:ext cx="10698078" cy="5890196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Stage 1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key target areas with opportunity for improvement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Drilldown of patient population with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low probably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adverse outcomes that had adverse outcome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Drilldown of patient population with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high probability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adverse outcomes that did not have adverse outcome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determinants of probability?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our biggest areas for improvement?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Stage 2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Drilldown key target populations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Address high yield adverse events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Stage 3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Guideline development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 advocacy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Drilldown Exercise: TBI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19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155" y="2506662"/>
            <a:ext cx="9138138" cy="4351338"/>
          </a:xfrm>
        </p:spPr>
        <p:txBody>
          <a:bodyPr numCol="2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AKI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ARDS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Cardiac Arrest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CLABSI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Deep SSI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Organ space SSI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Pressure Ulcer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Severe Sepsis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CVA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Unplanned OR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TQIP Probability of Event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693" y="1234532"/>
            <a:ext cx="6858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Event: Mortality or Major Complication</a:t>
            </a:r>
          </a:p>
          <a:p>
            <a:r>
              <a:rPr lang="en-US" sz="3200" b="1" i="1" dirty="0"/>
              <a:t>(Survival &gt; 2 days)</a:t>
            </a:r>
          </a:p>
        </p:txBody>
      </p:sp>
    </p:spTree>
    <p:extLst>
      <p:ext uri="{BB962C8B-B14F-4D97-AF65-F5344CB8AC3E}">
        <p14:creationId xmlns:p14="http://schemas.microsoft.com/office/powerpoint/2010/main" val="400231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TQIP Probability of Event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>
          <a:xfrm>
            <a:off x="246184" y="1515179"/>
            <a:ext cx="11699631" cy="20984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Probability of Event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360985"/>
            <a:ext cx="12192000" cy="58477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Major Event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659343"/>
            <a:ext cx="121920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 Major Event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84" y="3856574"/>
            <a:ext cx="3287347" cy="1559170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Low Probability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53975" y="5172145"/>
            <a:ext cx="3291840" cy="1559170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High Probability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533531" y="1515179"/>
            <a:ext cx="23446" cy="212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30529" y="1515179"/>
            <a:ext cx="23446" cy="212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06372" y="1009881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30%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91647" y="967717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243299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93" y="125285"/>
            <a:ext cx="10515600" cy="84251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TQIP Probability of Event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2833"/>
            <a:ext cx="121920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693" y="967803"/>
            <a:ext cx="711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What are the TQIP determinants of probability?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43334"/>
              </p:ext>
            </p:extLst>
          </p:nvPr>
        </p:nvGraphicFramePr>
        <p:xfrm>
          <a:off x="914398" y="1720383"/>
          <a:ext cx="9976340" cy="4996939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2494085">
                  <a:extLst>
                    <a:ext uri="{9D8B030D-6E8A-4147-A177-3AD203B41FA5}">
                      <a16:colId xmlns:a16="http://schemas.microsoft.com/office/drawing/2014/main" val="2294395999"/>
                    </a:ext>
                  </a:extLst>
                </a:gridCol>
                <a:gridCol w="2494085">
                  <a:extLst>
                    <a:ext uri="{9D8B030D-6E8A-4147-A177-3AD203B41FA5}">
                      <a16:colId xmlns:a16="http://schemas.microsoft.com/office/drawing/2014/main" val="3453750567"/>
                    </a:ext>
                  </a:extLst>
                </a:gridCol>
                <a:gridCol w="2494085">
                  <a:extLst>
                    <a:ext uri="{9D8B030D-6E8A-4147-A177-3AD203B41FA5}">
                      <a16:colId xmlns:a16="http://schemas.microsoft.com/office/drawing/2014/main" val="1872283724"/>
                    </a:ext>
                  </a:extLst>
                </a:gridCol>
                <a:gridCol w="2494085">
                  <a:extLst>
                    <a:ext uri="{9D8B030D-6E8A-4147-A177-3AD203B41FA5}">
                      <a16:colId xmlns:a16="http://schemas.microsoft.com/office/drawing/2014/main" val="4204703743"/>
                    </a:ext>
                  </a:extLst>
                </a:gridCol>
              </a:tblGrid>
              <a:tr h="896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Covariate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30% Probability of Event (n=71)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70% Probability of Event (n=46)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p-value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043631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Age (yrs)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 (21-51)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55 (30-74)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&lt;.001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4499352"/>
                  </a:ext>
                </a:extLst>
              </a:tr>
              <a:tr h="5144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Initial GCS 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 (3-7)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(3-6)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0.028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522813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AIS Head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3.79 ± 0.70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4.76 ± 0.52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&lt;.001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8178366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ISS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(17-29)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 (26-42)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&lt;.001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384932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ICP Monitor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27 (46.6%)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 (23.8%)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0.020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99982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Craniectomy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 (22.4%)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(43.5%)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0.046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743527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ICU days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 (9-27)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11.5 (7-24)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0.517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924388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Ventilator days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 (5-14)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 (3-20)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0.753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685902"/>
                  </a:ext>
                </a:extLst>
              </a:tr>
              <a:tr h="4482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Hospital LOS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 (6-38)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 (10-37)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0.214</a:t>
                      </a:r>
                      <a:r>
                        <a:rPr lang="en-US" sz="2400" baseline="30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846769"/>
                  </a:ext>
                </a:extLst>
              </a:tr>
            </a:tbl>
          </a:graphicData>
        </a:graphic>
      </p:graphicFrame>
      <p:sp>
        <p:nvSpPr>
          <p:cNvPr id="10" name="Flowchart: Connector 9"/>
          <p:cNvSpPr/>
          <p:nvPr/>
        </p:nvSpPr>
        <p:spPr>
          <a:xfrm>
            <a:off x="539260" y="2731477"/>
            <a:ext cx="257908" cy="2579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39260" y="3188677"/>
            <a:ext cx="257908" cy="2579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39260" y="3669324"/>
            <a:ext cx="257908" cy="2579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39260" y="6365631"/>
            <a:ext cx="257908" cy="2579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39260" y="4126526"/>
            <a:ext cx="257908" cy="2579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1175</Words>
  <Application>Microsoft Macintosh PowerPoint</Application>
  <PresentationFormat>Widescreen</PresentationFormat>
  <Paragraphs>352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GQIP Collaborative Report TBI Workgroup Drilldown Exercise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Grady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Benjamin</dc:creator>
  <cp:lastModifiedBy>Benjamin, Elizabeth Robinson</cp:lastModifiedBy>
  <cp:revision>44</cp:revision>
  <dcterms:created xsi:type="dcterms:W3CDTF">2021-08-10T14:25:59Z</dcterms:created>
  <dcterms:modified xsi:type="dcterms:W3CDTF">2021-08-13T01:27:03Z</dcterms:modified>
</cp:coreProperties>
</file>