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</p:sldMasterIdLst>
  <p:sldIdLst>
    <p:sldId id="256" r:id="rId3"/>
    <p:sldId id="520" r:id="rId4"/>
    <p:sldId id="518" r:id="rId5"/>
    <p:sldId id="519" r:id="rId6"/>
    <p:sldId id="521" r:id="rId7"/>
    <p:sldId id="52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07" d="100"/>
          <a:sy n="107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24" y="2130326"/>
            <a:ext cx="10363352" cy="14701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650" y="3886200"/>
            <a:ext cx="8534703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442"/>
                </a:solidFill>
              </a:defRPr>
            </a:lvl1pPr>
            <a:lvl2pPr marL="99990" indent="0" algn="ctr">
              <a:buNone/>
              <a:defRPr/>
            </a:lvl2pPr>
            <a:lvl3pPr marL="199979" indent="0" algn="ctr">
              <a:buNone/>
              <a:defRPr/>
            </a:lvl3pPr>
            <a:lvl4pPr marL="299969" indent="0" algn="ctr">
              <a:buNone/>
              <a:defRPr/>
            </a:lvl4pPr>
            <a:lvl5pPr marL="399959" indent="0" algn="ctr">
              <a:buNone/>
              <a:defRPr/>
            </a:lvl5pPr>
            <a:lvl6pPr marL="499948" indent="0" algn="ctr">
              <a:buNone/>
              <a:defRPr/>
            </a:lvl6pPr>
            <a:lvl7pPr marL="599938" indent="0" algn="ctr">
              <a:buNone/>
              <a:defRPr/>
            </a:lvl7pPr>
            <a:lvl8pPr marL="699927" indent="0" algn="ctr">
              <a:buNone/>
              <a:defRPr/>
            </a:lvl8pPr>
            <a:lvl9pPr marL="799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6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7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352" y="274738"/>
            <a:ext cx="2742973" cy="58513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76" y="274738"/>
            <a:ext cx="8193389" cy="5851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4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4737"/>
            <a:ext cx="109726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4144" y="1600201"/>
            <a:ext cx="5468181" cy="22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4144" y="3877272"/>
            <a:ext cx="5468181" cy="2248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3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 useBgFill="1">
        <p:nvSpPr>
          <p:cNvPr id="4" name="Rounded Rectangle 10"/>
          <p:cNvSpPr/>
          <p:nvPr/>
        </p:nvSpPr>
        <p:spPr>
          <a:xfrm>
            <a:off x="173568" y="42863"/>
            <a:ext cx="12018433" cy="66913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6" descr="Log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4062" r="2910" b="15689"/>
          <a:stretch>
            <a:fillRect/>
          </a:stretch>
        </p:blipFill>
        <p:spPr bwMode="auto">
          <a:xfrm>
            <a:off x="10183284" y="5610225"/>
            <a:ext cx="19198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rgbClr val="176012"/>
                </a:solidFill>
              </a:defRPr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98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24" y="2130326"/>
            <a:ext cx="10363352" cy="14701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650" y="3886200"/>
            <a:ext cx="8534703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442"/>
                </a:solidFill>
              </a:defRPr>
            </a:lvl1pPr>
            <a:lvl2pPr marL="99990" indent="0" algn="ctr">
              <a:buNone/>
              <a:defRPr/>
            </a:lvl2pPr>
            <a:lvl3pPr marL="199979" indent="0" algn="ctr">
              <a:buNone/>
              <a:defRPr/>
            </a:lvl3pPr>
            <a:lvl4pPr marL="299969" indent="0" algn="ctr">
              <a:buNone/>
              <a:defRPr/>
            </a:lvl4pPr>
            <a:lvl5pPr marL="399959" indent="0" algn="ctr">
              <a:buNone/>
              <a:defRPr/>
            </a:lvl5pPr>
            <a:lvl6pPr marL="499948" indent="0" algn="ctr">
              <a:buNone/>
              <a:defRPr/>
            </a:lvl6pPr>
            <a:lvl7pPr marL="599938" indent="0" algn="ctr">
              <a:buNone/>
              <a:defRPr/>
            </a:lvl7pPr>
            <a:lvl8pPr marL="699927" indent="0" algn="ctr">
              <a:buNone/>
              <a:defRPr/>
            </a:lvl8pPr>
            <a:lvl9pPr marL="799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90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</p:spTree>
    <p:extLst>
      <p:ext uri="{BB962C8B-B14F-4D97-AF65-F5344CB8AC3E}">
        <p14:creationId xmlns:p14="http://schemas.microsoft.com/office/powerpoint/2010/main" val="490906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802"/>
            <a:ext cx="10363352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613"/>
            <a:ext cx="10363352" cy="1500188"/>
          </a:xfrm>
        </p:spPr>
        <p:txBody>
          <a:bodyPr anchor="b"/>
          <a:lstStyle>
            <a:lvl1pPr marL="0" indent="0">
              <a:buNone/>
              <a:defRPr sz="400"/>
            </a:lvl1pPr>
            <a:lvl2pPr marL="99990" indent="0">
              <a:buNone/>
              <a:defRPr sz="400"/>
            </a:lvl2pPr>
            <a:lvl3pPr marL="199979" indent="0">
              <a:buNone/>
              <a:defRPr sz="300"/>
            </a:lvl3pPr>
            <a:lvl4pPr marL="299969" indent="0">
              <a:buNone/>
              <a:defRPr sz="300"/>
            </a:lvl4pPr>
            <a:lvl5pPr marL="399959" indent="0">
              <a:buNone/>
              <a:defRPr sz="300"/>
            </a:lvl5pPr>
            <a:lvl6pPr marL="499948" indent="0">
              <a:buNone/>
              <a:defRPr sz="300"/>
            </a:lvl6pPr>
            <a:lvl7pPr marL="599938" indent="0">
              <a:buNone/>
              <a:defRPr sz="300"/>
            </a:lvl7pPr>
            <a:lvl8pPr marL="699927" indent="0">
              <a:buNone/>
              <a:defRPr sz="300"/>
            </a:lvl8pPr>
            <a:lvl9pPr marL="799917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45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4144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84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75" y="1535015"/>
            <a:ext cx="538691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75" y="2174975"/>
            <a:ext cx="538691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9" y="1535015"/>
            <a:ext cx="538880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9" y="2174975"/>
            <a:ext cx="538880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09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</p:spTree>
    <p:extLst>
      <p:ext uri="{BB962C8B-B14F-4D97-AF65-F5344CB8AC3E}">
        <p14:creationId xmlns:p14="http://schemas.microsoft.com/office/powerpoint/2010/main" val="579734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13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2951"/>
            <a:ext cx="4011084" cy="1162050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9" y="272952"/>
            <a:ext cx="6815667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77" y="1435002"/>
            <a:ext cx="4011084" cy="46910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58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65" y="4800600"/>
            <a:ext cx="7315352" cy="566738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65" y="612874"/>
            <a:ext cx="7315352" cy="4114800"/>
          </a:xfrm>
        </p:spPr>
        <p:txBody>
          <a:bodyPr/>
          <a:lstStyle>
            <a:lvl1pPr marL="0" indent="0">
              <a:buNone/>
              <a:defRPr sz="700"/>
            </a:lvl1pPr>
            <a:lvl2pPr marL="99990" indent="0">
              <a:buNone/>
              <a:defRPr sz="600"/>
            </a:lvl2pPr>
            <a:lvl3pPr marL="199979" indent="0">
              <a:buNone/>
              <a:defRPr sz="500"/>
            </a:lvl3pPr>
            <a:lvl4pPr marL="299969" indent="0">
              <a:buNone/>
              <a:defRPr sz="400"/>
            </a:lvl4pPr>
            <a:lvl5pPr marL="399959" indent="0">
              <a:buNone/>
              <a:defRPr sz="400"/>
            </a:lvl5pPr>
            <a:lvl6pPr marL="499948" indent="0">
              <a:buNone/>
              <a:defRPr sz="400"/>
            </a:lvl6pPr>
            <a:lvl7pPr marL="599938" indent="0">
              <a:buNone/>
              <a:defRPr sz="400"/>
            </a:lvl7pPr>
            <a:lvl8pPr marL="699927" indent="0">
              <a:buNone/>
              <a:defRPr sz="400"/>
            </a:lvl8pPr>
            <a:lvl9pPr marL="799917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65" y="5367338"/>
            <a:ext cx="7315352" cy="8048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67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28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352" y="274738"/>
            <a:ext cx="2742973" cy="58513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76" y="274738"/>
            <a:ext cx="8193389" cy="5851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88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4737"/>
            <a:ext cx="109726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4144" y="1600201"/>
            <a:ext cx="5468181" cy="22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4144" y="3877272"/>
            <a:ext cx="5468181" cy="2248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831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 useBgFill="1">
        <p:nvSpPr>
          <p:cNvPr id="4" name="Rounded Rectangle 10"/>
          <p:cNvSpPr/>
          <p:nvPr/>
        </p:nvSpPr>
        <p:spPr>
          <a:xfrm>
            <a:off x="173568" y="42863"/>
            <a:ext cx="12018433" cy="66913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6" descr="Log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4062" r="2910" b="15689"/>
          <a:stretch>
            <a:fillRect/>
          </a:stretch>
        </p:blipFill>
        <p:spPr bwMode="auto">
          <a:xfrm>
            <a:off x="10183284" y="5610225"/>
            <a:ext cx="19198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rgbClr val="176012"/>
                </a:solidFill>
              </a:defRPr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73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802"/>
            <a:ext cx="10363352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613"/>
            <a:ext cx="10363352" cy="1500188"/>
          </a:xfrm>
        </p:spPr>
        <p:txBody>
          <a:bodyPr anchor="b"/>
          <a:lstStyle>
            <a:lvl1pPr marL="0" indent="0">
              <a:buNone/>
              <a:defRPr sz="400"/>
            </a:lvl1pPr>
            <a:lvl2pPr marL="99990" indent="0">
              <a:buNone/>
              <a:defRPr sz="400"/>
            </a:lvl2pPr>
            <a:lvl3pPr marL="199979" indent="0">
              <a:buNone/>
              <a:defRPr sz="300"/>
            </a:lvl3pPr>
            <a:lvl4pPr marL="299969" indent="0">
              <a:buNone/>
              <a:defRPr sz="300"/>
            </a:lvl4pPr>
            <a:lvl5pPr marL="399959" indent="0">
              <a:buNone/>
              <a:defRPr sz="300"/>
            </a:lvl5pPr>
            <a:lvl6pPr marL="499948" indent="0">
              <a:buNone/>
              <a:defRPr sz="300"/>
            </a:lvl6pPr>
            <a:lvl7pPr marL="599938" indent="0">
              <a:buNone/>
              <a:defRPr sz="300"/>
            </a:lvl7pPr>
            <a:lvl8pPr marL="699927" indent="0">
              <a:buNone/>
              <a:defRPr sz="300"/>
            </a:lvl8pPr>
            <a:lvl9pPr marL="799917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4144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8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75" y="1535015"/>
            <a:ext cx="538691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75" y="2174975"/>
            <a:ext cx="538691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9" y="1535015"/>
            <a:ext cx="538880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9" y="2174975"/>
            <a:ext cx="538880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3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2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0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2951"/>
            <a:ext cx="4011084" cy="1162050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9" y="272952"/>
            <a:ext cx="6815667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77" y="1435002"/>
            <a:ext cx="4011084" cy="46910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2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65" y="4800600"/>
            <a:ext cx="7315352" cy="566738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65" y="612874"/>
            <a:ext cx="7315352" cy="4114800"/>
          </a:xfrm>
        </p:spPr>
        <p:txBody>
          <a:bodyPr/>
          <a:lstStyle>
            <a:lvl1pPr marL="0" indent="0">
              <a:buNone/>
              <a:defRPr sz="700"/>
            </a:lvl1pPr>
            <a:lvl2pPr marL="99990" indent="0">
              <a:buNone/>
              <a:defRPr sz="600"/>
            </a:lvl2pPr>
            <a:lvl3pPr marL="199979" indent="0">
              <a:buNone/>
              <a:defRPr sz="500"/>
            </a:lvl3pPr>
            <a:lvl4pPr marL="299969" indent="0">
              <a:buNone/>
              <a:defRPr sz="400"/>
            </a:lvl4pPr>
            <a:lvl5pPr marL="399959" indent="0">
              <a:buNone/>
              <a:defRPr sz="400"/>
            </a:lvl5pPr>
            <a:lvl6pPr marL="499948" indent="0">
              <a:buNone/>
              <a:defRPr sz="400"/>
            </a:lvl6pPr>
            <a:lvl7pPr marL="599938" indent="0">
              <a:buNone/>
              <a:defRPr sz="400"/>
            </a:lvl7pPr>
            <a:lvl8pPr marL="699927" indent="0">
              <a:buNone/>
              <a:defRPr sz="400"/>
            </a:lvl8pPr>
            <a:lvl9pPr marL="799917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65" y="5367338"/>
            <a:ext cx="7315352" cy="8048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2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178399" y="1340644"/>
            <a:ext cx="0" cy="5517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1" y="0"/>
            <a:ext cx="12210143" cy="1157288"/>
          </a:xfrm>
          <a:prstGeom prst="rect">
            <a:avLst/>
          </a:prstGeom>
          <a:gradFill flip="none" rotWithShape="1">
            <a:gsLst>
              <a:gs pos="100000">
                <a:srgbClr val="004442"/>
              </a:gs>
              <a:gs pos="19000">
                <a:srgbClr val="00808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none" lIns="60018" tIns="30235" rIns="60018" bIns="30235" anchor="ctr"/>
          <a:lstStyle/>
          <a:p>
            <a:endParaRPr lang="en-US" sz="1800" dirty="0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904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77" y="1600201"/>
            <a:ext cx="10972649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13400" y="1357314"/>
            <a:ext cx="1676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314451"/>
            <a:ext cx="1803400" cy="614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5886451"/>
            <a:ext cx="1549400" cy="824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80000" y="6715126"/>
            <a:ext cx="15494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304800" y="6781800"/>
            <a:ext cx="1158240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225800" y="1828800"/>
            <a:ext cx="5918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/>
        </p:nvSpPr>
        <p:spPr bwMode="auto">
          <a:xfrm>
            <a:off x="1143000" y="1928814"/>
            <a:ext cx="2565400" cy="1171575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9423400" y="242889"/>
            <a:ext cx="2667000" cy="942975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Content Placeholder 7" descr="Screen Shot 2017-11-12 at 8.32.39 AM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t="28135" r="8031" b="22948"/>
          <a:stretch/>
        </p:blipFill>
        <p:spPr>
          <a:xfrm>
            <a:off x="9482667" y="330200"/>
            <a:ext cx="2540000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71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5pPr>
      <a:lvl6pPr marL="99990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6pPr>
      <a:lvl7pPr marL="19997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7pPr>
      <a:lvl8pPr marL="29996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8pPr>
      <a:lvl9pPr marL="39995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74298" indent="-742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442"/>
          </a:solidFill>
          <a:latin typeface="+mn-lt"/>
          <a:ea typeface="+mn-ea"/>
          <a:cs typeface="+mn-cs"/>
        </a:defRPr>
      </a:lvl1pPr>
      <a:lvl2pPr marL="161789" indent="-62841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rgbClr val="595959"/>
          </a:solidFill>
          <a:latin typeface="+mn-lt"/>
          <a:ea typeface="+mn-ea"/>
        </a:defRPr>
      </a:lvl2pPr>
      <a:lvl3pPr marL="249627" indent="-4964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B333C"/>
          </a:solidFill>
          <a:latin typeface="+mn-lt"/>
          <a:ea typeface="+mn-ea"/>
        </a:defRPr>
      </a:lvl3pPr>
      <a:lvl4pPr marL="350311" indent="-5138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  <a:ea typeface="+mn-ea"/>
        </a:defRPr>
      </a:lvl4pPr>
      <a:lvl5pPr marL="449606" indent="-4964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B333C"/>
          </a:solidFill>
          <a:latin typeface="+mn-lt"/>
          <a:ea typeface="+mn-ea"/>
        </a:defRPr>
      </a:lvl5pPr>
      <a:lvl6pPr marL="54959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6pPr>
      <a:lvl7pPr marL="64958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7pPr>
      <a:lvl8pPr marL="74957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8pPr>
      <a:lvl9pPr marL="84956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999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997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9996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9995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9994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9993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9992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9991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178399" y="1340644"/>
            <a:ext cx="0" cy="5517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1" y="0"/>
            <a:ext cx="12210143" cy="1157288"/>
          </a:xfrm>
          <a:prstGeom prst="rect">
            <a:avLst/>
          </a:prstGeom>
          <a:gradFill flip="none" rotWithShape="1">
            <a:gsLst>
              <a:gs pos="100000">
                <a:srgbClr val="004442"/>
              </a:gs>
              <a:gs pos="19000">
                <a:srgbClr val="00808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none" lIns="60018" tIns="30235" rIns="60018" bIns="30235" anchor="ctr"/>
          <a:lstStyle/>
          <a:p>
            <a:endParaRPr lang="en-US" sz="1800" dirty="0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904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77" y="1600201"/>
            <a:ext cx="10972649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13400" y="1357314"/>
            <a:ext cx="1676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314451"/>
            <a:ext cx="1803400" cy="614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5886451"/>
            <a:ext cx="1549400" cy="824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80000" y="6715126"/>
            <a:ext cx="15494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304800" y="6781800"/>
            <a:ext cx="1158240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225800" y="1828800"/>
            <a:ext cx="5918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/>
        </p:nvSpPr>
        <p:spPr bwMode="auto">
          <a:xfrm>
            <a:off x="1143000" y="1928814"/>
            <a:ext cx="2565400" cy="1171575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9423400" y="242889"/>
            <a:ext cx="2667000" cy="942975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Content Placeholder 7" descr="Screen Shot 2017-11-12 at 8.32.39 AM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t="28135" r="8031" b="22948"/>
          <a:stretch/>
        </p:blipFill>
        <p:spPr>
          <a:xfrm>
            <a:off x="9482667" y="330200"/>
            <a:ext cx="2540000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88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5pPr>
      <a:lvl6pPr marL="99990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6pPr>
      <a:lvl7pPr marL="19997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7pPr>
      <a:lvl8pPr marL="29996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8pPr>
      <a:lvl9pPr marL="39995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74298" indent="-742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442"/>
          </a:solidFill>
          <a:latin typeface="+mn-lt"/>
          <a:ea typeface="+mn-ea"/>
          <a:cs typeface="+mn-cs"/>
        </a:defRPr>
      </a:lvl1pPr>
      <a:lvl2pPr marL="161789" indent="-62841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rgbClr val="595959"/>
          </a:solidFill>
          <a:latin typeface="+mn-lt"/>
          <a:ea typeface="+mn-ea"/>
        </a:defRPr>
      </a:lvl2pPr>
      <a:lvl3pPr marL="249627" indent="-4964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B333C"/>
          </a:solidFill>
          <a:latin typeface="+mn-lt"/>
          <a:ea typeface="+mn-ea"/>
        </a:defRPr>
      </a:lvl3pPr>
      <a:lvl4pPr marL="350311" indent="-5138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  <a:ea typeface="+mn-ea"/>
        </a:defRPr>
      </a:lvl4pPr>
      <a:lvl5pPr marL="449606" indent="-4964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B333C"/>
          </a:solidFill>
          <a:latin typeface="+mn-lt"/>
          <a:ea typeface="+mn-ea"/>
        </a:defRPr>
      </a:lvl5pPr>
      <a:lvl6pPr marL="54959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6pPr>
      <a:lvl7pPr marL="64958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7pPr>
      <a:lvl8pPr marL="74957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8pPr>
      <a:lvl9pPr marL="84956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999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997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9996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9995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9994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9993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9992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9991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08DC-3275-BB49-AAA5-295F33B04B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GGQ</a:t>
            </a:r>
            <a:r>
              <a:rPr lang="en-US" dirty="0" smtClean="0">
                <a:solidFill>
                  <a:schemeClr val="accent2">
                    <a:lumMod val="90000"/>
                    <a:lumOff val="10000"/>
                  </a:schemeClr>
                </a:solidFill>
              </a:rPr>
              <a:t> TQIP Level III Benchmark Report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9F615-E13F-734E-8991-8BCDAA706E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Kelli Vaughn RN, MSN, CEN</a:t>
            </a:r>
          </a:p>
          <a:p>
            <a:r>
              <a:rPr lang="en-US" dirty="0" smtClean="0"/>
              <a:t>John D. </a:t>
            </a:r>
            <a:r>
              <a:rPr lang="en-US" dirty="0" err="1" smtClean="0"/>
              <a:t>Archbold</a:t>
            </a:r>
            <a:r>
              <a:rPr lang="en-US" dirty="0" smtClean="0"/>
              <a:t> Memorial Hospital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4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449951-7B58-544A-A619-747AA5FA0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TQIP Benchmark Report Differences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TQIP </a:t>
            </a:r>
            <a:r>
              <a:rPr lang="en-US" dirty="0" smtClean="0"/>
              <a:t>Collaborative report excludes Level 3’s</a:t>
            </a:r>
            <a:endParaRPr lang="en-US" dirty="0" smtClean="0"/>
          </a:p>
          <a:p>
            <a:r>
              <a:rPr lang="en-US" dirty="0" smtClean="0"/>
              <a:t>Inclusion Criteria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Risk adjusted modeling</a:t>
            </a:r>
          </a:p>
          <a:p>
            <a:pPr lvl="1"/>
            <a:r>
              <a:rPr lang="en-US" dirty="0" smtClean="0"/>
              <a:t>Includes v/s, specific diagnoses, varied interactions </a:t>
            </a:r>
            <a:r>
              <a:rPr lang="en-US" smtClean="0"/>
              <a:t>for Level 3’s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744622"/>
              </p:ext>
            </p:extLst>
          </p:nvPr>
        </p:nvGraphicFramePr>
        <p:xfrm>
          <a:off x="842357" y="272026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2144196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920267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Level 1 and Level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Level 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594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</a:t>
                      </a:r>
                      <a:r>
                        <a:rPr lang="en-US" sz="1600" baseline="0" dirty="0" smtClean="0"/>
                        <a:t> &gt; 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842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 &gt; 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 &gt; 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229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Excludes</a:t>
                      </a:r>
                      <a:r>
                        <a:rPr lang="en-US" sz="1600" baseline="0" dirty="0" smtClean="0"/>
                        <a:t> transfers from the 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Includes transfers from the 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45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23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FA425-4DB4-534B-BC06-2001CFA8D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TQIP Benchmark Report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0332A-399A-7C45-8776-6F55E5B5C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03" y="1479665"/>
            <a:ext cx="11058624" cy="514557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Cohort differences </a:t>
            </a:r>
          </a:p>
          <a:p>
            <a:pPr>
              <a:buFontTx/>
              <a:buChar char="-"/>
            </a:pPr>
            <a:r>
              <a:rPr lang="en-US" dirty="0" smtClean="0"/>
              <a:t>Mortality and Major Hospital events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Level 1 &amp; Level 2			    Level 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03" y="3132268"/>
            <a:ext cx="3362325" cy="3105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6214" y="3208557"/>
            <a:ext cx="3381375" cy="168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CBFA-4707-CA4D-A1D5-F6BF95FF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TQIP Benchmark Report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03686-C1D2-6247-AA5D-C528F0AC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77" y="1600201"/>
            <a:ext cx="10972649" cy="5149734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Processes of Care Measures</a:t>
            </a:r>
          </a:p>
          <a:p>
            <a:r>
              <a:rPr lang="en-US" dirty="0" smtClean="0"/>
              <a:t>Cohorts for Hospital Events and Pre-existing Conditions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Level 1 &amp; Level 2                                          Level 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212" y="3020729"/>
            <a:ext cx="2711848" cy="350986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060" y="2989754"/>
            <a:ext cx="2941867" cy="286892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1371599" y="4663440"/>
            <a:ext cx="764771" cy="22444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430" tIns="138248" rIns="274430" bIns="138248" numCol="1" rtlCol="0" anchor="t" anchorCtr="0" compatLnSpc="1">
            <a:prstTxWarp prst="textNoShape">
              <a:avLst/>
            </a:prstTxWarp>
          </a:bodyPr>
          <a:lstStyle/>
          <a:p>
            <a:pPr marL="1027113" marR="0" indent="-1027113" algn="l" defTabSz="62880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9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012473" y="3650237"/>
            <a:ext cx="1392508" cy="1247820"/>
          </a:xfrm>
          <a:prstGeom prst="ellipse">
            <a:avLst/>
          </a:prstGeom>
          <a:noFill/>
          <a:ln w="15875">
            <a:solidFill>
              <a:srgbClr val="FFC0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430" tIns="138248" rIns="274430" bIns="138248" numCol="1" rtlCol="0" anchor="t" anchorCtr="0" compatLnSpc="1">
            <a:prstTxWarp prst="textNoShape">
              <a:avLst/>
            </a:prstTxWarp>
          </a:bodyPr>
          <a:lstStyle/>
          <a:p>
            <a:pPr marL="1027113" marR="0" indent="-1027113" algn="l" defTabSz="62880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9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214619" y="5527565"/>
            <a:ext cx="1209887" cy="524127"/>
          </a:xfrm>
          <a:prstGeom prst="ellipse">
            <a:avLst/>
          </a:prstGeom>
          <a:noFill/>
          <a:ln w="15875">
            <a:solidFill>
              <a:srgbClr val="FFC0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430" tIns="138248" rIns="274430" bIns="138248" numCol="1" rtlCol="0" anchor="t" anchorCtr="0" compatLnSpc="1">
            <a:prstTxWarp prst="textNoShape">
              <a:avLst/>
            </a:prstTxWarp>
          </a:bodyPr>
          <a:lstStyle/>
          <a:p>
            <a:pPr marL="1027113" marR="0" indent="-1027113" algn="l" defTabSz="62880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9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303656" y="4414981"/>
            <a:ext cx="1385454" cy="463666"/>
          </a:xfrm>
          <a:prstGeom prst="ellipse">
            <a:avLst/>
          </a:prstGeom>
          <a:noFill/>
          <a:ln w="15875">
            <a:solidFill>
              <a:srgbClr val="FFC0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430" tIns="138248" rIns="274430" bIns="138248" numCol="1" rtlCol="0" anchor="t" anchorCtr="0" compatLnSpc="1">
            <a:prstTxWarp prst="textNoShape">
              <a:avLst/>
            </a:prstTxWarp>
          </a:bodyPr>
          <a:lstStyle/>
          <a:p>
            <a:pPr marL="1027113" marR="0" indent="-1027113" algn="l" defTabSz="62880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9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TQIP Benchmark Report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77" y="1600201"/>
            <a:ext cx="10972649" cy="5040744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Processes of Care Tables</a:t>
            </a:r>
          </a:p>
          <a:p>
            <a:pPr marL="0" indent="0">
              <a:buNone/>
            </a:pPr>
            <a:r>
              <a:rPr lang="en-US" sz="2800" dirty="0" smtClean="0"/>
              <a:t>Level </a:t>
            </a:r>
            <a:r>
              <a:rPr lang="en-US" sz="2800" dirty="0"/>
              <a:t>1 and Level 2 </a:t>
            </a:r>
          </a:p>
          <a:p>
            <a:pPr lvl="1"/>
            <a:r>
              <a:rPr lang="en-US" sz="2400" dirty="0" smtClean="0"/>
              <a:t>Spleen </a:t>
            </a:r>
            <a:r>
              <a:rPr lang="en-US" sz="2400" dirty="0"/>
              <a:t>procedures </a:t>
            </a:r>
            <a:endParaRPr lang="en-US" sz="2400" dirty="0" smtClean="0"/>
          </a:p>
          <a:p>
            <a:pPr lvl="1"/>
            <a:r>
              <a:rPr lang="en-US" sz="2400" dirty="0" smtClean="0"/>
              <a:t>Pharmacologic </a:t>
            </a:r>
            <a:r>
              <a:rPr lang="en-US" sz="2400" dirty="0"/>
              <a:t>VTE Prophylaxis </a:t>
            </a:r>
            <a:endParaRPr lang="en-US" sz="2400" dirty="0" smtClean="0"/>
          </a:p>
          <a:p>
            <a:pPr lvl="1"/>
            <a:r>
              <a:rPr lang="en-US" sz="2400" dirty="0" smtClean="0"/>
              <a:t>Trach management for TBI </a:t>
            </a:r>
          </a:p>
          <a:p>
            <a:pPr lvl="1"/>
            <a:r>
              <a:rPr lang="en-US" sz="2400" dirty="0" smtClean="0"/>
              <a:t>Hemorrhagic Shock</a:t>
            </a:r>
          </a:p>
          <a:p>
            <a:pPr lvl="1"/>
            <a:r>
              <a:rPr lang="en-US" sz="2400" dirty="0" smtClean="0"/>
              <a:t>Transfusion volume</a:t>
            </a:r>
          </a:p>
          <a:p>
            <a:pPr lvl="1"/>
            <a:r>
              <a:rPr lang="en-US" sz="2400" dirty="0" smtClean="0"/>
              <a:t>Withdrawal of care</a:t>
            </a:r>
            <a:endParaRPr lang="en-US" sz="2400" dirty="0"/>
          </a:p>
          <a:p>
            <a:pPr lvl="1"/>
            <a:r>
              <a:rPr lang="en-US" sz="2400" dirty="0" smtClean="0"/>
              <a:t>Time </a:t>
            </a:r>
            <a:r>
              <a:rPr lang="en-US" sz="2400" dirty="0"/>
              <a:t>to death </a:t>
            </a:r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Level </a:t>
            </a:r>
            <a:r>
              <a:rPr lang="en-US" sz="2800" dirty="0"/>
              <a:t>3 </a:t>
            </a:r>
          </a:p>
          <a:p>
            <a:pPr lvl="1"/>
            <a:r>
              <a:rPr lang="en-US" sz="2400" dirty="0" smtClean="0"/>
              <a:t>Time </a:t>
            </a:r>
            <a:r>
              <a:rPr lang="en-US" sz="2400" dirty="0"/>
              <a:t>to Transfer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203" y="2229139"/>
            <a:ext cx="6258123" cy="283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2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TQIP Benchmark Report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77" y="1600202"/>
            <a:ext cx="10972649" cy="244532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summary</a:t>
            </a:r>
          </a:p>
          <a:p>
            <a:r>
              <a:rPr lang="en-US" dirty="0" smtClean="0"/>
              <a:t>No state comparison</a:t>
            </a:r>
          </a:p>
          <a:p>
            <a:r>
              <a:rPr lang="en-US" dirty="0" smtClean="0"/>
              <a:t>Different inclusion criteria</a:t>
            </a:r>
          </a:p>
          <a:p>
            <a:r>
              <a:rPr lang="en-US" dirty="0" smtClean="0"/>
              <a:t>Decreased number of cohorts</a:t>
            </a:r>
          </a:p>
          <a:p>
            <a:r>
              <a:rPr lang="en-US" dirty="0" smtClean="0"/>
              <a:t>Less Performance measures</a:t>
            </a:r>
          </a:p>
          <a:p>
            <a:endParaRPr lang="en-US" dirty="0" smtClean="0"/>
          </a:p>
        </p:txBody>
      </p:sp>
      <p:sp>
        <p:nvSpPr>
          <p:cNvPr id="4" name="AutoShape 2" descr="Comparing Apples to Oranges"/>
          <p:cNvSpPr>
            <a:spLocks noChangeAspect="1" noChangeArrowheads="1"/>
          </p:cNvSpPr>
          <p:nvPr/>
        </p:nvSpPr>
        <p:spPr bwMode="auto">
          <a:xfrm>
            <a:off x="6362412" y="4045528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Comparing Apples to Oran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084" y="2832715"/>
            <a:ext cx="4656571" cy="349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69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QIP_PP_Master">
  <a:themeElements>
    <a:clrScheme name="GRIT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QIP_PP_Master" id="{70E8D433-FC68-5E4F-ADEB-203C2B513E52}" vid="{42189CBC-767D-3F4A-8373-2ADCC5CDC434}"/>
    </a:ext>
  </a:extLst>
</a:theme>
</file>

<file path=ppt/theme/theme2.xml><?xml version="1.0" encoding="utf-8"?>
<a:theme xmlns:a="http://schemas.openxmlformats.org/drawingml/2006/main" name="1_GQIP_PP_Master">
  <a:themeElements>
    <a:clrScheme name="GRIT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QIP_PP_Master" id="{70E8D433-FC68-5E4F-ADEB-203C2B513E52}" vid="{42189CBC-767D-3F4A-8373-2ADCC5CDC4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GQIP_PP_Master</Template>
  <TotalTime>1442</TotalTime>
  <Words>175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Times New Roman</vt:lpstr>
      <vt:lpstr>GQIP_PP_Master</vt:lpstr>
      <vt:lpstr>1_GQIP_PP_Master</vt:lpstr>
      <vt:lpstr>GGQ TQIP Level III Benchmark Report </vt:lpstr>
      <vt:lpstr>TQIP Benchmark Report Differences</vt:lpstr>
      <vt:lpstr>TQIP Benchmark Report Differences</vt:lpstr>
      <vt:lpstr>TQIP Benchmark Report Differences</vt:lpstr>
      <vt:lpstr>TQIP Benchmark Report Differences</vt:lpstr>
      <vt:lpstr>TQIP Benchmark Report Differences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GGQIPGQIP Meeting Template</dc:title>
  <dc:creator>Gina Solomon</dc:creator>
  <cp:lastModifiedBy>Vaughn, Kelli A</cp:lastModifiedBy>
  <cp:revision>25</cp:revision>
  <dcterms:created xsi:type="dcterms:W3CDTF">2021-02-22T22:05:57Z</dcterms:created>
  <dcterms:modified xsi:type="dcterms:W3CDTF">2021-07-22T15:38:18Z</dcterms:modified>
</cp:coreProperties>
</file>